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10" r:id="rId52"/>
    <p:sldId id="307" r:id="rId53"/>
    <p:sldId id="308" r:id="rId54"/>
    <p:sldId id="309" r:id="rId55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546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36" y="-176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8478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461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461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461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461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461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461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461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461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444500" y="1917700"/>
            <a:ext cx="15367000" cy="30353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4940300"/>
            <a:ext cx="15367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olo Testo"/>
          <p:cNvSpPr txBox="1">
            <a:spLocks noGrp="1"/>
          </p:cNvSpPr>
          <p:nvPr>
            <p:ph type="title"/>
          </p:nvPr>
        </p:nvSpPr>
        <p:spPr>
          <a:xfrm>
            <a:off x="444500" y="3022600"/>
            <a:ext cx="15367000" cy="30988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magine"/>
          <p:cNvSpPr>
            <a:spLocks noGrp="1"/>
          </p:cNvSpPr>
          <p:nvPr>
            <p:ph type="pic" sz="half" idx="13"/>
          </p:nvPr>
        </p:nvSpPr>
        <p:spPr>
          <a:xfrm>
            <a:off x="3276600" y="482600"/>
            <a:ext cx="9730114" cy="550809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5" name="Titolo Testo"/>
          <p:cNvSpPr txBox="1">
            <a:spLocks noGrp="1"/>
          </p:cNvSpPr>
          <p:nvPr>
            <p:ph type="title"/>
          </p:nvPr>
        </p:nvSpPr>
        <p:spPr>
          <a:xfrm>
            <a:off x="444500" y="6959600"/>
            <a:ext cx="15367000" cy="12065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Immagine"/>
          <p:cNvSpPr>
            <a:spLocks noGrp="1"/>
          </p:cNvSpPr>
          <p:nvPr>
            <p:ph type="pic" sz="half" idx="13"/>
          </p:nvPr>
        </p:nvSpPr>
        <p:spPr>
          <a:xfrm>
            <a:off x="3276600" y="482600"/>
            <a:ext cx="9730114" cy="550809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4" name="Titolo Testo"/>
          <p:cNvSpPr txBox="1">
            <a:spLocks noGrp="1"/>
          </p:cNvSpPr>
          <p:nvPr>
            <p:ph type="title"/>
          </p:nvPr>
        </p:nvSpPr>
        <p:spPr>
          <a:xfrm>
            <a:off x="444500" y="6959600"/>
            <a:ext cx="15367000" cy="12065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magine"/>
          <p:cNvSpPr>
            <a:spLocks noGrp="1"/>
          </p:cNvSpPr>
          <p:nvPr>
            <p:ph type="pic" sz="half" idx="13"/>
          </p:nvPr>
        </p:nvSpPr>
        <p:spPr>
          <a:xfrm>
            <a:off x="9829800" y="749300"/>
            <a:ext cx="4597400" cy="777140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3" name="Titolo Testo"/>
          <p:cNvSpPr txBox="1">
            <a:spLocks noGrp="1"/>
          </p:cNvSpPr>
          <p:nvPr>
            <p:ph type="title"/>
          </p:nvPr>
        </p:nvSpPr>
        <p:spPr>
          <a:xfrm>
            <a:off x="444500" y="1295400"/>
            <a:ext cx="7366000" cy="32893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4572000"/>
            <a:ext cx="7366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mmagine"/>
          <p:cNvSpPr>
            <a:spLocks noGrp="1"/>
          </p:cNvSpPr>
          <p:nvPr>
            <p:ph type="pic" sz="half" idx="13"/>
          </p:nvPr>
        </p:nvSpPr>
        <p:spPr>
          <a:xfrm>
            <a:off x="9829800" y="749300"/>
            <a:ext cx="4597400" cy="777140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3" name="Titolo Testo"/>
          <p:cNvSpPr txBox="1">
            <a:spLocks noGrp="1"/>
          </p:cNvSpPr>
          <p:nvPr>
            <p:ph type="title"/>
          </p:nvPr>
        </p:nvSpPr>
        <p:spPr>
          <a:xfrm>
            <a:off x="444500" y="1295400"/>
            <a:ext cx="7366000" cy="32893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3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4572000"/>
            <a:ext cx="7366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magine"/>
          <p:cNvSpPr>
            <a:spLocks noGrp="1"/>
          </p:cNvSpPr>
          <p:nvPr>
            <p:ph type="pic" sz="quarter" idx="13"/>
          </p:nvPr>
        </p:nvSpPr>
        <p:spPr>
          <a:xfrm>
            <a:off x="10312400" y="2679700"/>
            <a:ext cx="3632200" cy="613983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4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44500" y="2984500"/>
            <a:ext cx="7366000" cy="5473700"/>
          </a:xfrm>
          <a:prstGeom prst="rect">
            <a:avLst/>
          </a:prstGeom>
        </p:spPr>
        <p:txBody>
          <a:bodyPr/>
          <a:lstStyle>
            <a:lvl1pPr marL="304800" indent="-304800">
              <a:lnSpc>
                <a:spcPct val="100000"/>
              </a:lnSpc>
              <a:defRPr sz="34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44500" y="2984500"/>
            <a:ext cx="7366000" cy="5473700"/>
          </a:xfrm>
          <a:prstGeom prst="rect">
            <a:avLst/>
          </a:prstGeom>
        </p:spPr>
        <p:txBody>
          <a:bodyPr/>
          <a:lstStyle>
            <a:lvl1pPr marL="304800" indent="-304800">
              <a:lnSpc>
                <a:spcPct val="100000"/>
              </a:lnSpc>
              <a:defRPr sz="34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6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8445500" y="2984500"/>
            <a:ext cx="7366000" cy="5473700"/>
          </a:xfrm>
          <a:prstGeom prst="rect">
            <a:avLst/>
          </a:prstGeom>
        </p:spPr>
        <p:txBody>
          <a:bodyPr/>
          <a:lstStyle>
            <a:lvl1pPr marL="304800" indent="-304800">
              <a:lnSpc>
                <a:spcPct val="100000"/>
              </a:lnSpc>
              <a:defRPr sz="34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olo Testo"/>
          <p:cNvSpPr txBox="1">
            <a:spLocks noGrp="1"/>
          </p:cNvSpPr>
          <p:nvPr>
            <p:ph type="title"/>
          </p:nvPr>
        </p:nvSpPr>
        <p:spPr>
          <a:xfrm>
            <a:off x="2946399" y="2840566"/>
            <a:ext cx="10363201" cy="1960034"/>
          </a:xfrm>
          <a:prstGeom prst="rect">
            <a:avLst/>
          </a:prstGeom>
        </p:spPr>
        <p:txBody>
          <a:bodyPr lIns="60959" tIns="60959" rIns="60959" bIns="60959">
            <a:normAutofit/>
          </a:bodyPr>
          <a:lstStyle>
            <a:lvl1pPr defTabSz="609600">
              <a:defRPr sz="58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Titolo Testo</a:t>
            </a:r>
          </a:p>
        </p:txBody>
      </p:sp>
      <p:sp>
        <p:nvSpPr>
          <p:cNvPr id="17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860800" y="5181600"/>
            <a:ext cx="8534400" cy="2336800"/>
          </a:xfrm>
          <a:prstGeom prst="rect">
            <a:avLst/>
          </a:prstGeom>
        </p:spPr>
        <p:txBody>
          <a:bodyPr lIns="60959" tIns="60959" rIns="60959" bIns="60959" anchor="t">
            <a:normAutofit/>
          </a:bodyPr>
          <a:lstStyle>
            <a:lvl1pPr marL="0" indent="0" algn="ctr" defTabSz="6096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6096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6096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6096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6096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3273801" y="8536940"/>
            <a:ext cx="340600" cy="363221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6096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>
            <a:spLocks noGrp="1"/>
          </p:cNvSpPr>
          <p:nvPr>
            <p:ph type="pic" sz="half" idx="13"/>
          </p:nvPr>
        </p:nvSpPr>
        <p:spPr>
          <a:xfrm>
            <a:off x="3276600" y="482600"/>
            <a:ext cx="9730114" cy="550809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" name="Titolo Testo"/>
          <p:cNvSpPr txBox="1">
            <a:spLocks noGrp="1"/>
          </p:cNvSpPr>
          <p:nvPr>
            <p:ph type="title"/>
          </p:nvPr>
        </p:nvSpPr>
        <p:spPr>
          <a:xfrm>
            <a:off x="444500" y="6400800"/>
            <a:ext cx="15367000" cy="11811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7569200"/>
            <a:ext cx="153670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a"/>
          <p:cNvSpPr/>
          <p:nvPr/>
        </p:nvSpPr>
        <p:spPr>
          <a:xfrm>
            <a:off x="2413000" y="8084343"/>
            <a:ext cx="11430001" cy="128"/>
          </a:xfrm>
          <a:prstGeom prst="line">
            <a:avLst/>
          </a:prstGeom>
          <a:ln w="3175">
            <a:solidFill>
              <a:srgbClr val="7996B9"/>
            </a:solidFill>
            <a:miter lim="400000"/>
          </a:ln>
        </p:spPr>
        <p:txBody>
          <a:bodyPr lIns="47625" tIns="47625" rIns="47625" bIns="47625" anchor="ctr"/>
          <a:lstStyle/>
          <a:p>
            <a:pPr algn="l" defTabSz="428625"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Linea"/>
          <p:cNvSpPr/>
          <p:nvPr/>
        </p:nvSpPr>
        <p:spPr>
          <a:xfrm>
            <a:off x="2413000" y="8131968"/>
            <a:ext cx="11430001" cy="128"/>
          </a:xfrm>
          <a:prstGeom prst="line">
            <a:avLst/>
          </a:prstGeom>
          <a:ln w="3175">
            <a:solidFill>
              <a:srgbClr val="7996B9"/>
            </a:solidFill>
            <a:miter lim="400000"/>
          </a:ln>
        </p:spPr>
        <p:txBody>
          <a:bodyPr lIns="47625" tIns="47625" rIns="47625" bIns="47625" anchor="ctr"/>
          <a:lstStyle/>
          <a:p>
            <a:pPr algn="l" defTabSz="428625"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" name="Data"/>
          <p:cNvSpPr txBox="1">
            <a:spLocks noGrp="1"/>
          </p:cNvSpPr>
          <p:nvPr>
            <p:ph type="body" sz="quarter" idx="13"/>
          </p:nvPr>
        </p:nvSpPr>
        <p:spPr>
          <a:xfrm>
            <a:off x="2378333" y="8256984"/>
            <a:ext cx="11489532" cy="381001"/>
          </a:xfrm>
          <a:prstGeom prst="rect">
            <a:avLst/>
          </a:prstGeom>
        </p:spPr>
        <p:txBody>
          <a:bodyPr lIns="47625" tIns="47625" rIns="47625" bIns="47625">
            <a:spAutoFit/>
          </a:bodyPr>
          <a:lstStyle>
            <a:lvl1pPr marL="0" indent="0" defTabSz="54768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600" i="1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Data</a:t>
            </a:r>
          </a:p>
        </p:txBody>
      </p:sp>
      <p:sp>
        <p:nvSpPr>
          <p:cNvPr id="182" name="Titolo Testo"/>
          <p:cNvSpPr txBox="1">
            <a:spLocks noGrp="1"/>
          </p:cNvSpPr>
          <p:nvPr>
            <p:ph type="title"/>
          </p:nvPr>
        </p:nvSpPr>
        <p:spPr>
          <a:xfrm>
            <a:off x="2365375" y="5536406"/>
            <a:ext cx="11525250" cy="1976438"/>
          </a:xfrm>
          <a:prstGeom prst="rect">
            <a:avLst/>
          </a:prstGeom>
        </p:spPr>
        <p:txBody>
          <a:bodyPr lIns="47625" tIns="47625" rIns="47625" bIns="47625" anchor="b">
            <a:normAutofit/>
          </a:bodyPr>
          <a:lstStyle>
            <a:lvl1pPr algn="l" defTabSz="547687">
              <a:defRPr sz="6000" cap="none" spc="-119">
                <a:solidFill>
                  <a:srgbClr val="314864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Titolo Testo</a:t>
            </a:r>
          </a:p>
        </p:txBody>
      </p:sp>
      <p:sp>
        <p:nvSpPr>
          <p:cNvPr id="18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65375" y="7500937"/>
            <a:ext cx="11525250" cy="476251"/>
          </a:xfrm>
          <a:prstGeom prst="rect">
            <a:avLst/>
          </a:prstGeom>
        </p:spPr>
        <p:txBody>
          <a:bodyPr lIns="47625" tIns="47625" rIns="47625" bIns="47625" anchor="t">
            <a:normAutofit/>
          </a:bodyPr>
          <a:lstStyle>
            <a:lvl1pPr marL="0" indent="0" defTabSz="547687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22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0" indent="228600" defTabSz="547687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22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0" indent="457200" defTabSz="547687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22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0" indent="685800" defTabSz="547687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22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0" indent="914400" defTabSz="547687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2200">
                <a:solidFill>
                  <a:srgbClr val="5C86B9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3598921" y="8642350"/>
            <a:ext cx="285751" cy="336551"/>
          </a:xfrm>
          <a:prstGeom prst="rect">
            <a:avLst/>
          </a:prstGeom>
        </p:spPr>
        <p:txBody>
          <a:bodyPr lIns="47625" tIns="47625" rIns="47625" bIns="47625" anchor="ctr"/>
          <a:lstStyle>
            <a:lvl1pPr defTabSz="547687">
              <a:defRPr sz="14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olo Testo"/>
          <p:cNvSpPr txBox="1">
            <a:spLocks noGrp="1"/>
          </p:cNvSpPr>
          <p:nvPr>
            <p:ph type="title"/>
          </p:nvPr>
        </p:nvSpPr>
        <p:spPr>
          <a:xfrm>
            <a:off x="2924968" y="238125"/>
            <a:ext cx="10406064" cy="2024063"/>
          </a:xfrm>
          <a:prstGeom prst="rect">
            <a:avLst/>
          </a:prstGeom>
        </p:spPr>
        <p:txBody>
          <a:bodyPr lIns="47625" tIns="47625" rIns="47625" bIns="47625">
            <a:normAutofit/>
          </a:bodyPr>
          <a:lstStyle>
            <a:lvl1pPr defTabSz="547687">
              <a:defRPr sz="74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Testo</a:t>
            </a:r>
          </a:p>
        </p:txBody>
      </p:sp>
      <p:sp>
        <p:nvSpPr>
          <p:cNvPr id="19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924968" y="2428875"/>
            <a:ext cx="10406064" cy="5893594"/>
          </a:xfrm>
          <a:prstGeom prst="rect">
            <a:avLst/>
          </a:prstGeom>
        </p:spPr>
        <p:txBody>
          <a:bodyPr lIns="47625" tIns="47625" rIns="47625" bIns="47625">
            <a:normAutofit/>
          </a:bodyPr>
          <a:lstStyle>
            <a:lvl1pPr marL="416718" indent="-416718" defTabSz="547687">
              <a:lnSpc>
                <a:spcPct val="100000"/>
              </a:lnSpc>
              <a:spcBef>
                <a:spcPts val="3900"/>
              </a:spcBef>
              <a:buClrTx/>
              <a:buSzPct val="145000"/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61218" indent="-416718" defTabSz="547687">
              <a:lnSpc>
                <a:spcPct val="100000"/>
              </a:lnSpc>
              <a:spcBef>
                <a:spcPts val="3900"/>
              </a:spcBef>
              <a:buClrTx/>
              <a:buSzPct val="145000"/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05718" indent="-416718" defTabSz="547687">
              <a:lnSpc>
                <a:spcPct val="100000"/>
              </a:lnSpc>
              <a:spcBef>
                <a:spcPts val="3900"/>
              </a:spcBef>
              <a:buClrTx/>
              <a:buSzPct val="145000"/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50218" indent="-416718" defTabSz="547687">
              <a:lnSpc>
                <a:spcPct val="100000"/>
              </a:lnSpc>
              <a:spcBef>
                <a:spcPts val="3900"/>
              </a:spcBef>
              <a:buClrTx/>
              <a:buSzPct val="145000"/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94718" indent="-416718" defTabSz="547687">
              <a:lnSpc>
                <a:spcPct val="100000"/>
              </a:lnSpc>
              <a:spcBef>
                <a:spcPts val="3900"/>
              </a:spcBef>
              <a:buClrTx/>
              <a:buSzPct val="145000"/>
              <a:defRPr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71993" y="8715375"/>
            <a:ext cx="305664" cy="305993"/>
          </a:xfrm>
          <a:prstGeom prst="rect">
            <a:avLst/>
          </a:prstGeom>
        </p:spPr>
        <p:txBody>
          <a:bodyPr lIns="47625" tIns="47625" rIns="47625" bIns="47625"/>
          <a:lstStyle>
            <a:lvl1pPr defTabSz="547687">
              <a:defRPr sz="1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magine"/>
          <p:cNvSpPr>
            <a:spLocks noGrp="1"/>
          </p:cNvSpPr>
          <p:nvPr>
            <p:ph type="pic" sz="half" idx="13"/>
          </p:nvPr>
        </p:nvSpPr>
        <p:spPr>
          <a:xfrm>
            <a:off x="3276600" y="482600"/>
            <a:ext cx="9730114" cy="550809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31" name="Titolo Testo"/>
          <p:cNvSpPr txBox="1">
            <a:spLocks noGrp="1"/>
          </p:cNvSpPr>
          <p:nvPr>
            <p:ph type="title"/>
          </p:nvPr>
        </p:nvSpPr>
        <p:spPr>
          <a:xfrm>
            <a:off x="444500" y="6400800"/>
            <a:ext cx="15367000" cy="11811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3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7569200"/>
            <a:ext cx="153670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4500" y="2984500"/>
            <a:ext cx="15367000" cy="5473700"/>
          </a:xfrm>
          <a:prstGeom prst="rect">
            <a:avLst/>
          </a:prstGeom>
        </p:spPr>
        <p:txBody>
          <a:bodyPr/>
          <a:lstStyle>
            <a:lvl1pPr marL="304800" indent="-304800">
              <a:lnSpc>
                <a:spcPct val="100000"/>
              </a:lnSpc>
              <a:defRPr sz="34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4500" y="2984500"/>
            <a:ext cx="15367000" cy="5473700"/>
          </a:xfrm>
          <a:prstGeom prst="rect">
            <a:avLst/>
          </a:prstGeom>
        </p:spPr>
        <p:txBody>
          <a:bodyPr numCol="2" spcCol="768350" anchor="t"/>
          <a:lstStyle>
            <a:lvl1pPr marL="304800" indent="-304800">
              <a:lnSpc>
                <a:spcPct val="100000"/>
              </a:lnSpc>
              <a:defRPr sz="3400">
                <a:solidFill>
                  <a:srgbClr val="535353"/>
                </a:solidFill>
              </a:defRPr>
            </a:lvl1pPr>
            <a:lvl2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2pPr>
            <a:lvl3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3pPr>
            <a:lvl4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4pPr>
            <a:lvl5pPr>
              <a:lnSpc>
                <a:spcPct val="100000"/>
              </a:lnSpc>
              <a:defRPr sz="34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4500" y="241300"/>
            <a:ext cx="15367000" cy="866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444500" y="241300"/>
            <a:ext cx="153670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69250" y="8686800"/>
            <a:ext cx="317500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xmlns:p14="http://schemas.microsoft.com/office/powerpoint/2010/main" spd="med"/>
  <p:txStyles>
    <p:titleStyle>
      <a:lvl1pPr marL="0" marR="0" indent="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46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304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685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066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447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828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209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590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2971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352800" marR="0" indent="-304800" algn="l" defTabSz="546100" rtl="0" latinLnBrk="0">
        <a:lnSpc>
          <a:spcPct val="120000"/>
        </a:lnSpc>
        <a:spcBef>
          <a:spcPts val="36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42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0.jpeg"/><Relationship Id="rId5" Type="http://schemas.openxmlformats.org/officeDocument/2006/relationships/image" Target="../media/image17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r Name Surname"/>
          <p:cNvSpPr txBox="1">
            <a:spLocks noGrp="1"/>
          </p:cNvSpPr>
          <p:nvPr>
            <p:ph type="subTitle" sz="quarter" idx="1"/>
          </p:nvPr>
        </p:nvSpPr>
        <p:spPr>
          <a:xfrm>
            <a:off x="2022792" y="3845739"/>
            <a:ext cx="11683683" cy="1452522"/>
          </a:xfrm>
          <a:prstGeom prst="rect">
            <a:avLst/>
          </a:prstGeom>
        </p:spPr>
        <p:txBody>
          <a:bodyPr anchor="ctr"/>
          <a:lstStyle>
            <a:lvl1pPr>
              <a:defRPr sz="4700" b="1">
                <a:solidFill>
                  <a:srgbClr val="9B486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Dr Name Surname</a:t>
            </a:r>
          </a:p>
        </p:txBody>
      </p:sp>
      <p:sp>
        <p:nvSpPr>
          <p:cNvPr id="203" name="APPLICATION FOR RECOGNITION OF PROSTHODONTIC SPECIALISATION"/>
          <p:cNvSpPr txBox="1"/>
          <p:nvPr/>
        </p:nvSpPr>
        <p:spPr>
          <a:xfrm>
            <a:off x="909597" y="718820"/>
            <a:ext cx="14436806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 cap="all">
                <a:solidFill>
                  <a:srgbClr val="A64262"/>
                </a:solidFill>
              </a:defRPr>
            </a:lvl1pPr>
          </a:lstStyle>
          <a:p>
            <a:pPr>
              <a:defRPr>
                <a:solidFill>
                  <a:srgbClr val="9D1935"/>
                </a:solidFill>
              </a:defRPr>
            </a:pPr>
            <a:r>
              <a:rPr>
                <a:solidFill>
                  <a:srgbClr val="A64262"/>
                </a:solidFill>
              </a:rPr>
              <a:t>APPLICATION FOR RECOGNITION OF PROSTHODONTIC SPECIALISATION</a:t>
            </a:r>
          </a:p>
        </p:txBody>
      </p:sp>
      <p:pic>
        <p:nvPicPr>
          <p:cNvPr id="204" name="Afbeelding 2" descr="Afbeelding 2"/>
          <p:cNvPicPr>
            <a:picLocks noChangeAspect="1"/>
          </p:cNvPicPr>
          <p:nvPr/>
        </p:nvPicPr>
        <p:blipFill>
          <a:blip r:embed="rId2"/>
          <a:srcRect l="7365" t="10285" r="7441" b="9648"/>
          <a:stretch>
            <a:fillRect/>
          </a:stretch>
        </p:blipFill>
        <p:spPr>
          <a:xfrm>
            <a:off x="14307068" y="7120798"/>
            <a:ext cx="1419640" cy="1452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1" h="21083" extrusionOk="0">
                <a:moveTo>
                  <a:pt x="10086" y="2"/>
                </a:moveTo>
                <a:cubicBezTo>
                  <a:pt x="9962" y="8"/>
                  <a:pt x="9884" y="29"/>
                  <a:pt x="9861" y="65"/>
                </a:cubicBezTo>
                <a:cubicBezTo>
                  <a:pt x="9793" y="174"/>
                  <a:pt x="9235" y="330"/>
                  <a:pt x="8622" y="411"/>
                </a:cubicBezTo>
                <a:cubicBezTo>
                  <a:pt x="7082" y="614"/>
                  <a:pt x="4742" y="1738"/>
                  <a:pt x="3328" y="2951"/>
                </a:cubicBezTo>
                <a:cubicBezTo>
                  <a:pt x="957" y="4985"/>
                  <a:pt x="-480" y="9237"/>
                  <a:pt x="147" y="12376"/>
                </a:cubicBezTo>
                <a:cubicBezTo>
                  <a:pt x="941" y="16345"/>
                  <a:pt x="3286" y="19059"/>
                  <a:pt x="7188" y="20521"/>
                </a:cubicBezTo>
                <a:cubicBezTo>
                  <a:pt x="9957" y="21559"/>
                  <a:pt x="13482" y="21138"/>
                  <a:pt x="16359" y="19432"/>
                </a:cubicBezTo>
                <a:cubicBezTo>
                  <a:pt x="18202" y="18340"/>
                  <a:pt x="19282" y="17102"/>
                  <a:pt x="20355" y="14847"/>
                </a:cubicBezTo>
                <a:cubicBezTo>
                  <a:pt x="21019" y="13451"/>
                  <a:pt x="21120" y="12886"/>
                  <a:pt x="21110" y="10734"/>
                </a:cubicBezTo>
                <a:cubicBezTo>
                  <a:pt x="21096" y="7710"/>
                  <a:pt x="21056" y="7514"/>
                  <a:pt x="19959" y="5601"/>
                </a:cubicBezTo>
                <a:cubicBezTo>
                  <a:pt x="18914" y="3778"/>
                  <a:pt x="16888" y="1875"/>
                  <a:pt x="15220" y="1148"/>
                </a:cubicBezTo>
                <a:cubicBezTo>
                  <a:pt x="13986" y="611"/>
                  <a:pt x="10949" y="-41"/>
                  <a:pt x="10086" y="2"/>
                </a:cubicBezTo>
                <a:close/>
              </a:path>
            </a:pathLst>
          </a:cu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05" name="Text Box 5"/>
          <p:cNvSpPr txBox="1"/>
          <p:nvPr/>
        </p:nvSpPr>
        <p:spPr>
          <a:xfrm>
            <a:off x="3402171" y="6774180"/>
            <a:ext cx="892492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spcBef>
                <a:spcPts val="1900"/>
              </a:spcBef>
              <a:defRPr sz="3200" b="1">
                <a:solidFill>
                  <a:srgbClr val="9B486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Case Presentation n. 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_3648.JPG" descr="IMG_3648.JPG"/>
          <p:cNvPicPr>
            <a:picLocks noChangeAspect="1"/>
          </p:cNvPicPr>
          <p:nvPr/>
        </p:nvPicPr>
        <p:blipFill>
          <a:blip r:embed="rId2"/>
          <a:srcRect l="65660" r="1585" b="21638"/>
          <a:stretch>
            <a:fillRect/>
          </a:stretch>
        </p:blipFill>
        <p:spPr>
          <a:xfrm>
            <a:off x="7914757" y="559702"/>
            <a:ext cx="7026709" cy="5357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_3648.JPG" descr="IMG_3648.JPG"/>
          <p:cNvPicPr>
            <a:picLocks noChangeAspect="1"/>
          </p:cNvPicPr>
          <p:nvPr/>
        </p:nvPicPr>
        <p:blipFill>
          <a:blip r:embed="rId2"/>
          <a:srcRect l="1164" t="1620" r="67496" b="29131"/>
          <a:stretch>
            <a:fillRect/>
          </a:stretch>
        </p:blipFill>
        <p:spPr>
          <a:xfrm>
            <a:off x="1314535" y="692047"/>
            <a:ext cx="6750254" cy="475357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277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78" name="Afbeelding 2" descr="Afbeelding 2"/>
          <p:cNvPicPr>
            <a:picLocks noChangeAspect="1"/>
          </p:cNvPicPr>
          <p:nvPr/>
        </p:nvPicPr>
        <p:blipFill>
          <a:blip r:embed="rId3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9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RELEVANT Findings (occlusal views):"/>
          <p:cNvSpPr txBox="1"/>
          <p:nvPr/>
        </p:nvSpPr>
        <p:spPr>
          <a:xfrm>
            <a:off x="709868" y="5621020"/>
            <a:ext cx="14836263" cy="2321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(occlusal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28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8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" name="RELEVANT Findings (front and lateral views):"/>
          <p:cNvSpPr txBox="1"/>
          <p:nvPr/>
        </p:nvSpPr>
        <p:spPr>
          <a:xfrm>
            <a:off x="668742" y="4581234"/>
            <a:ext cx="14918515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(front and lateral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pic>
        <p:nvPicPr>
          <p:cNvPr id="286" name="IMG_3647.JPG" descr="IMG_3647.JPG"/>
          <p:cNvPicPr>
            <a:picLocks noChangeAspect="1"/>
          </p:cNvPicPr>
          <p:nvPr/>
        </p:nvPicPr>
        <p:blipFill>
          <a:blip r:embed="rId3"/>
          <a:srcRect l="4896" t="32606" r="4896" b="34269"/>
          <a:stretch>
            <a:fillRect/>
          </a:stretch>
        </p:blipFill>
        <p:spPr>
          <a:xfrm>
            <a:off x="133746" y="1076422"/>
            <a:ext cx="15988370" cy="2714604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alternative display"/>
          <p:cNvSpPr txBox="1"/>
          <p:nvPr/>
        </p:nvSpPr>
        <p:spPr>
          <a:xfrm>
            <a:off x="1649480" y="8105230"/>
            <a:ext cx="34828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alternative display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29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9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3" name="IMG_3648.JPG" descr="IMG_3648.JPG"/>
          <p:cNvPicPr>
            <a:picLocks noChangeAspect="1"/>
          </p:cNvPicPr>
          <p:nvPr/>
        </p:nvPicPr>
        <p:blipFill>
          <a:blip r:embed="rId3"/>
          <a:srcRect l="1585" r="1585" b="21638"/>
          <a:stretch>
            <a:fillRect/>
          </a:stretch>
        </p:blipFill>
        <p:spPr>
          <a:xfrm>
            <a:off x="152995" y="775295"/>
            <a:ext cx="15949953" cy="4113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LEVANT Findings (occlusal views):"/>
          <p:cNvSpPr txBox="1"/>
          <p:nvPr/>
        </p:nvSpPr>
        <p:spPr>
          <a:xfrm>
            <a:off x="668742" y="4865714"/>
            <a:ext cx="14918515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(occlusal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295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alternative display"/>
          <p:cNvSpPr txBox="1"/>
          <p:nvPr/>
        </p:nvSpPr>
        <p:spPr>
          <a:xfrm>
            <a:off x="1649480" y="8105230"/>
            <a:ext cx="34828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alternative display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29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0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1" name="IMG_3649.JPG" descr="IMG_3649.JPG"/>
          <p:cNvPicPr>
            <a:picLocks noChangeAspect="1"/>
          </p:cNvPicPr>
          <p:nvPr/>
        </p:nvPicPr>
        <p:blipFill>
          <a:blip r:embed="rId3"/>
          <a:srcRect t="15625" b="20528"/>
          <a:stretch>
            <a:fillRect/>
          </a:stretch>
        </p:blipFill>
        <p:spPr>
          <a:xfrm>
            <a:off x="-1" y="1008538"/>
            <a:ext cx="16256001" cy="4798892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RELEVANT Findings (other views):"/>
          <p:cNvSpPr txBox="1"/>
          <p:nvPr/>
        </p:nvSpPr>
        <p:spPr>
          <a:xfrm>
            <a:off x="668742" y="6041390"/>
            <a:ext cx="14918515" cy="1887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(other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303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G_3650.JPG" descr="IMG_3650.JPG"/>
          <p:cNvPicPr>
            <a:picLocks noChangeAspect="1"/>
          </p:cNvPicPr>
          <p:nvPr/>
        </p:nvPicPr>
        <p:blipFill>
          <a:blip r:embed="rId2"/>
          <a:srcRect b="19011"/>
          <a:stretch>
            <a:fillRect/>
          </a:stretch>
        </p:blipFill>
        <p:spPr>
          <a:xfrm>
            <a:off x="110745" y="-8335"/>
            <a:ext cx="16034510" cy="600445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307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08" name="Afbeelding 2" descr="Afbeelding 2"/>
          <p:cNvPicPr>
            <a:picLocks noChangeAspect="1"/>
          </p:cNvPicPr>
          <p:nvPr/>
        </p:nvPicPr>
        <p:blipFill>
          <a:blip r:embed="rId3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9" name="RELEVANT Findings (other views):"/>
          <p:cNvSpPr txBox="1"/>
          <p:nvPr/>
        </p:nvSpPr>
        <p:spPr>
          <a:xfrm>
            <a:off x="668742" y="6041390"/>
            <a:ext cx="14918515" cy="1887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(other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310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13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" name="Baseline Dental Chart"/>
          <p:cNvSpPr txBox="1"/>
          <p:nvPr/>
        </p:nvSpPr>
        <p:spPr>
          <a:xfrm>
            <a:off x="2406650" y="7949975"/>
            <a:ext cx="11442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pPr>
              <a:defRPr sz="3900" cap="all">
                <a:solidFill>
                  <a:srgbClr val="9B4862"/>
                </a:solidFill>
              </a:defRPr>
            </a:pPr>
            <a:r>
              <a:t>Baseline Dental Chart</a:t>
            </a:r>
            <a:r>
              <a: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pic>
        <p:nvPicPr>
          <p:cNvPr id="31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4244403"/>
            <a:ext cx="10515600" cy="3416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Bilancia"/>
          <p:cNvSpPr/>
          <p:nvPr/>
        </p:nvSpPr>
        <p:spPr>
          <a:xfrm>
            <a:off x="175774" y="8079830"/>
            <a:ext cx="1002651" cy="876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7" name="IMG_3648.JPG" descr="IMG_3648.JPG"/>
          <p:cNvPicPr>
            <a:picLocks noChangeAspect="1"/>
          </p:cNvPicPr>
          <p:nvPr/>
        </p:nvPicPr>
        <p:blipFill>
          <a:blip r:embed="rId4"/>
          <a:srcRect l="1585" t="2655" r="1585" b="31237"/>
          <a:stretch>
            <a:fillRect/>
          </a:stretch>
        </p:blipFill>
        <p:spPr>
          <a:xfrm>
            <a:off x="1899046" y="1244475"/>
            <a:ext cx="12458053" cy="271065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asymmetry…"/>
          <p:cNvSpPr txBox="1"/>
          <p:nvPr/>
        </p:nvSpPr>
        <p:spPr>
          <a:xfrm>
            <a:off x="1693879" y="5389880"/>
            <a:ext cx="12675520" cy="319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asymmetry 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VERTICAL DIMENsION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6898D8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smile line</a:t>
            </a:r>
            <a:endParaRPr>
              <a:solidFill>
                <a:srgbClr val="37557D"/>
              </a:solidFill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>
                <a:solidFill>
                  <a:srgbClr val="37557D"/>
                </a:solidFill>
              </a:rPr>
              <a:t>TOOTH DISPLAY</a:t>
            </a:r>
          </a:p>
        </p:txBody>
      </p:sp>
      <p:grpSp>
        <p:nvGrpSpPr>
          <p:cNvPr id="326" name="Gruppo"/>
          <p:cNvGrpSpPr/>
          <p:nvPr/>
        </p:nvGrpSpPr>
        <p:grpSpPr>
          <a:xfrm>
            <a:off x="1113961" y="602813"/>
            <a:ext cx="4857488" cy="4702224"/>
            <a:chOff x="0" y="0"/>
            <a:chExt cx="4857487" cy="4702223"/>
          </a:xfrm>
        </p:grpSpPr>
        <p:pic>
          <p:nvPicPr>
            <p:cNvPr id="322" name="IMG_3643.JPG" descr="IMG_3643.JPG"/>
            <p:cNvPicPr>
              <a:picLocks noChangeAspect="1"/>
            </p:cNvPicPr>
            <p:nvPr/>
          </p:nvPicPr>
          <p:blipFill>
            <a:blip r:embed="rId2"/>
            <a:srcRect l="742" t="38876" r="10240" b="21279"/>
            <a:stretch>
              <a:fillRect/>
            </a:stretch>
          </p:blipFill>
          <p:spPr>
            <a:xfrm>
              <a:off x="0" y="0"/>
              <a:ext cx="4857488" cy="4702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Linea"/>
            <p:cNvSpPr/>
            <p:nvPr/>
          </p:nvSpPr>
          <p:spPr>
            <a:xfrm>
              <a:off x="1153959" y="1912752"/>
              <a:ext cx="2549450" cy="1"/>
            </a:xfrm>
            <a:prstGeom prst="line">
              <a:avLst/>
            </a:prstGeom>
            <a:noFill/>
            <a:ln w="25400" cap="flat">
              <a:solidFill>
                <a:srgbClr val="77D9E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324" name="Linea"/>
            <p:cNvSpPr/>
            <p:nvPr/>
          </p:nvSpPr>
          <p:spPr>
            <a:xfrm flipV="1">
              <a:off x="873809" y="2968669"/>
              <a:ext cx="2550567" cy="41814"/>
            </a:xfrm>
            <a:prstGeom prst="line">
              <a:avLst/>
            </a:prstGeom>
            <a:noFill/>
            <a:ln w="25400" cap="flat">
              <a:solidFill>
                <a:srgbClr val="77D9E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325" name="Linea"/>
            <p:cNvSpPr/>
            <p:nvPr/>
          </p:nvSpPr>
          <p:spPr>
            <a:xfrm flipH="1">
              <a:off x="2428684" y="661966"/>
              <a:ext cx="1" cy="3378268"/>
            </a:xfrm>
            <a:prstGeom prst="line">
              <a:avLst/>
            </a:prstGeom>
            <a:noFill/>
            <a:ln w="25400" cap="flat">
              <a:solidFill>
                <a:srgbClr val="4E78E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20202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</p:grpSp>
      <p:sp>
        <p:nvSpPr>
          <p:cNvPr id="321" name="esthetic analysis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lang="en-GB" dirty="0" err="1" smtClean="0"/>
              <a:t>a</a:t>
            </a:r>
            <a:r>
              <a:rPr lang="en-GB" dirty="0" err="1"/>
              <a:t>E</a:t>
            </a:r>
            <a:r>
              <a:rPr dirty="0" smtClean="0"/>
              <a:t>sthetic </a:t>
            </a:r>
            <a:r>
              <a:rPr lang="en-GB" dirty="0"/>
              <a:t>evaluation</a:t>
            </a:r>
            <a:endParaRPr dirty="0"/>
          </a:p>
        </p:txBody>
      </p:sp>
      <p:pic>
        <p:nvPicPr>
          <p:cNvPr id="327" name="Afbeelding 2" descr="Afbeelding 2"/>
          <p:cNvPicPr>
            <a:picLocks noChangeAspect="1"/>
          </p:cNvPicPr>
          <p:nvPr/>
        </p:nvPicPr>
        <p:blipFill>
          <a:blip r:embed="rId3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29" name="IMG_3644.JPG" descr="IMG_3644.JPG"/>
          <p:cNvPicPr>
            <a:picLocks noChangeAspect="1"/>
          </p:cNvPicPr>
          <p:nvPr/>
        </p:nvPicPr>
        <p:blipFill>
          <a:blip r:embed="rId4"/>
          <a:srcRect r="20518" b="8041"/>
          <a:stretch>
            <a:fillRect/>
          </a:stretch>
        </p:blipFill>
        <p:spPr>
          <a:xfrm>
            <a:off x="8030862" y="1515467"/>
            <a:ext cx="6774518" cy="344604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FACIAL &amp; DENTO-LABIAL ANALYSIS"/>
          <p:cNvSpPr txBox="1"/>
          <p:nvPr/>
        </p:nvSpPr>
        <p:spPr>
          <a:xfrm>
            <a:off x="3705907" y="5334930"/>
            <a:ext cx="884418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500" cap="all">
                <a:solidFill>
                  <a:srgbClr val="67A2B2"/>
                </a:solidFill>
              </a:defRPr>
            </a:pPr>
            <a:r>
              <a:rPr>
                <a:solidFill>
                  <a:srgbClr val="37557D"/>
                </a:solidFill>
              </a:rPr>
              <a:t>F</a:t>
            </a:r>
            <a:r>
              <a:rPr>
                <a:solidFill>
                  <a:srgbClr val="74A1B0"/>
                </a:solidFill>
              </a:rPr>
              <a:t>ACIAL </a:t>
            </a:r>
            <a:r>
              <a:rPr>
                <a:solidFill>
                  <a:srgbClr val="37557D"/>
                </a:solidFill>
              </a:rPr>
              <a:t>&amp; D</a:t>
            </a:r>
            <a:r>
              <a:rPr>
                <a:solidFill>
                  <a:srgbClr val="74A1B0"/>
                </a:solidFill>
              </a:rPr>
              <a:t>ENTO-LABIAL </a:t>
            </a:r>
            <a:r>
              <a:rPr>
                <a:solidFill>
                  <a:srgbClr val="37557D"/>
                </a:solidFill>
              </a:rPr>
              <a:t>A</a:t>
            </a:r>
            <a:r>
              <a:rPr>
                <a:solidFill>
                  <a:srgbClr val="74A1B0"/>
                </a:solidFill>
              </a:rPr>
              <a:t>NALYSIS</a:t>
            </a:r>
          </a:p>
        </p:txBody>
      </p:sp>
      <p:sp>
        <p:nvSpPr>
          <p:cNvPr id="33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3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5" name="IMG_3599.JPG" descr="IMG_3599.JPG"/>
          <p:cNvPicPr>
            <a:picLocks noChangeAspect="1"/>
          </p:cNvPicPr>
          <p:nvPr/>
        </p:nvPicPr>
        <p:blipFill>
          <a:blip r:embed="rId3"/>
          <a:srcRect b="6913"/>
          <a:stretch>
            <a:fillRect/>
          </a:stretch>
        </p:blipFill>
        <p:spPr>
          <a:xfrm>
            <a:off x="0" y="855559"/>
            <a:ext cx="16256001" cy="3825743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esthetic analysis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lang="en-GB" dirty="0"/>
              <a:t>a</a:t>
            </a:r>
            <a:r>
              <a:rPr dirty="0"/>
              <a:t>esthetic </a:t>
            </a:r>
            <a:r>
              <a:rPr lang="en-GB" dirty="0"/>
              <a:t>evaluation</a:t>
            </a:r>
            <a:endParaRPr dirty="0"/>
          </a:p>
        </p:txBody>
      </p:sp>
      <p:sp>
        <p:nvSpPr>
          <p:cNvPr id="337" name="Bilancia"/>
          <p:cNvSpPr/>
          <p:nvPr/>
        </p:nvSpPr>
        <p:spPr>
          <a:xfrm>
            <a:off x="175774" y="8079830"/>
            <a:ext cx="1002651" cy="876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4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1" name="radiographic  exam"/>
          <p:cNvSpPr txBox="1"/>
          <p:nvPr/>
        </p:nvSpPr>
        <p:spPr>
          <a:xfrm>
            <a:off x="2406650" y="50605"/>
            <a:ext cx="11442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radiographic  exam</a:t>
            </a:r>
            <a:r>
              <a:rPr lang="en-GB" dirty="0"/>
              <a:t>ination</a:t>
            </a:r>
            <a:endParaRPr dirty="0"/>
          </a:p>
        </p:txBody>
      </p:sp>
      <p:pic>
        <p:nvPicPr>
          <p:cNvPr id="342" name="IMG_3651.JPG" descr="IMG_3651.JPG"/>
          <p:cNvPicPr>
            <a:picLocks noChangeAspect="1"/>
          </p:cNvPicPr>
          <p:nvPr/>
        </p:nvPicPr>
        <p:blipFill>
          <a:blip r:embed="rId3"/>
          <a:srcRect l="13646" t="8901" r="13646" b="14674"/>
          <a:stretch>
            <a:fillRect/>
          </a:stretch>
        </p:blipFill>
        <p:spPr>
          <a:xfrm>
            <a:off x="2979538" y="736401"/>
            <a:ext cx="10296826" cy="500434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LEVANT Findings:"/>
          <p:cNvSpPr txBox="1"/>
          <p:nvPr/>
        </p:nvSpPr>
        <p:spPr>
          <a:xfrm>
            <a:off x="668742" y="6041390"/>
            <a:ext cx="14918515" cy="1887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344" name="orthopantomography"/>
          <p:cNvSpPr txBox="1"/>
          <p:nvPr/>
        </p:nvSpPr>
        <p:spPr>
          <a:xfrm>
            <a:off x="5604370" y="8192234"/>
            <a:ext cx="553486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 cap="small">
                <a:solidFill>
                  <a:srgbClr val="9B4862"/>
                </a:solidFill>
              </a:defRPr>
            </a:lvl1pPr>
          </a:lstStyle>
          <a:p>
            <a:r>
              <a:rPr dirty="0"/>
              <a:t>orthopantomography</a:t>
            </a:r>
          </a:p>
        </p:txBody>
      </p:sp>
      <p:sp>
        <p:nvSpPr>
          <p:cNvPr id="345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when indicated"/>
          <p:cNvSpPr txBox="1"/>
          <p:nvPr/>
        </p:nvSpPr>
        <p:spPr>
          <a:xfrm>
            <a:off x="1291570" y="8390607"/>
            <a:ext cx="231906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when indicated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full status"/>
          <p:cNvSpPr txBox="1"/>
          <p:nvPr/>
        </p:nvSpPr>
        <p:spPr>
          <a:xfrm>
            <a:off x="5735339" y="8140699"/>
            <a:ext cx="478532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cap="small">
                <a:solidFill>
                  <a:srgbClr val="9B4862"/>
                </a:solidFill>
              </a:defRPr>
            </a:lvl1pPr>
          </a:lstStyle>
          <a:p>
            <a:r>
              <a:t>full status</a:t>
            </a:r>
          </a:p>
        </p:txBody>
      </p:sp>
      <p:sp>
        <p:nvSpPr>
          <p:cNvPr id="34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5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1" name="radiographic  exam"/>
          <p:cNvSpPr txBox="1"/>
          <p:nvPr/>
        </p:nvSpPr>
        <p:spPr>
          <a:xfrm>
            <a:off x="2406650" y="50605"/>
            <a:ext cx="11442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radiographic 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352" name="RELEVANT Findings:"/>
          <p:cNvSpPr txBox="1"/>
          <p:nvPr/>
        </p:nvSpPr>
        <p:spPr>
          <a:xfrm>
            <a:off x="1125942" y="4983147"/>
            <a:ext cx="14512115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353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when indicated"/>
          <p:cNvSpPr txBox="1"/>
          <p:nvPr/>
        </p:nvSpPr>
        <p:spPr>
          <a:xfrm>
            <a:off x="1291570" y="8390607"/>
            <a:ext cx="231906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when indicated</a:t>
            </a:r>
          </a:p>
        </p:txBody>
      </p:sp>
      <p:grpSp>
        <p:nvGrpSpPr>
          <p:cNvPr id="359" name="Gruppo"/>
          <p:cNvGrpSpPr/>
          <p:nvPr/>
        </p:nvGrpSpPr>
        <p:grpSpPr>
          <a:xfrm>
            <a:off x="1765129" y="992038"/>
            <a:ext cx="12725742" cy="3431978"/>
            <a:chOff x="0" y="0"/>
            <a:chExt cx="12725740" cy="3431976"/>
          </a:xfrm>
        </p:grpSpPr>
        <p:pic>
          <p:nvPicPr>
            <p:cNvPr id="355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42457" r="18636" b="35104"/>
            <a:stretch>
              <a:fillRect/>
            </a:stretch>
          </p:blipFill>
          <p:spPr>
            <a:xfrm>
              <a:off x="863628" y="1576244"/>
              <a:ext cx="11023942" cy="1855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IMG_3652.JPG" descr="IMG_3652.JPG"/>
            <p:cNvPicPr>
              <a:picLocks noChangeAspect="1"/>
            </p:cNvPicPr>
            <p:nvPr/>
          </p:nvPicPr>
          <p:blipFill>
            <a:blip r:embed="rId3"/>
            <a:srcRect l="29675" t="9929" r="31038" b="68679"/>
            <a:stretch>
              <a:fillRect/>
            </a:stretch>
          </p:blipFill>
          <p:spPr>
            <a:xfrm>
              <a:off x="2660831" y="0"/>
              <a:ext cx="7027095" cy="1769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G_3652.JPG" descr="IMG_3652.JPG"/>
            <p:cNvPicPr>
              <a:picLocks noChangeAspect="1"/>
            </p:cNvPicPr>
            <p:nvPr/>
          </p:nvPicPr>
          <p:blipFill>
            <a:blip r:embed="rId3"/>
            <a:srcRect l="56165" t="65457" r="19184" b="14598"/>
            <a:stretch>
              <a:fillRect/>
            </a:stretch>
          </p:blipFill>
          <p:spPr>
            <a:xfrm>
              <a:off x="8316714" y="1679431"/>
              <a:ext cx="4409027" cy="16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64536" r="56449" b="15520"/>
            <a:stretch>
              <a:fillRect/>
            </a:stretch>
          </p:blipFill>
          <p:spPr>
            <a:xfrm>
              <a:off x="0" y="1749952"/>
              <a:ext cx="4260398" cy="16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UIDELINES  for  USING  this  template"/>
          <p:cNvSpPr txBox="1"/>
          <p:nvPr/>
        </p:nvSpPr>
        <p:spPr>
          <a:xfrm>
            <a:off x="2406650" y="789545"/>
            <a:ext cx="114427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GUIDELINES  for  USING  this  template</a:t>
            </a:r>
          </a:p>
        </p:txBody>
      </p:sp>
      <p:sp>
        <p:nvSpPr>
          <p:cNvPr id="208" name="università di SIENA"/>
          <p:cNvSpPr txBox="1"/>
          <p:nvPr/>
        </p:nvSpPr>
        <p:spPr>
          <a:xfrm>
            <a:off x="14284072" y="8802961"/>
            <a:ext cx="1565186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 cap="all">
                <a:solidFill>
                  <a:srgbClr val="FFFFFF"/>
                </a:solidFill>
              </a:defRPr>
            </a:lvl1pPr>
          </a:lstStyle>
          <a:p>
            <a:r>
              <a:t>università di SIENA</a:t>
            </a:r>
          </a:p>
        </p:txBody>
      </p:sp>
      <p:sp>
        <p:nvSpPr>
          <p:cNvPr id="209" name="MASTER IN PROSTHODONTIC SCIENCES"/>
          <p:cNvSpPr txBox="1"/>
          <p:nvPr/>
        </p:nvSpPr>
        <p:spPr>
          <a:xfrm>
            <a:off x="6969619" y="8802961"/>
            <a:ext cx="2316763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 cap="all">
                <a:solidFill>
                  <a:srgbClr val="FFFFFF"/>
                </a:solidFill>
              </a:defRPr>
            </a:lvl1pPr>
          </a:lstStyle>
          <a:p>
            <a:r>
              <a:t>MASTER IN PROSTHODONTIC SCIENCES</a:t>
            </a:r>
          </a:p>
        </p:txBody>
      </p:sp>
      <p:sp>
        <p:nvSpPr>
          <p:cNvPr id="210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11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2" name="THis  template  should be considered as a guide,  and not A STRICT  FRAMEWORK…"/>
          <p:cNvSpPr txBox="1"/>
          <p:nvPr/>
        </p:nvSpPr>
        <p:spPr>
          <a:xfrm>
            <a:off x="1193624" y="2360369"/>
            <a:ext cx="13868751" cy="409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just">
              <a:lnSpc>
                <a:spcPct val="90000"/>
              </a:lnSpc>
              <a:buSzPct val="100000"/>
              <a:buChar char="•"/>
              <a:defRPr sz="3300" cap="all">
                <a:solidFill>
                  <a:srgbClr val="2D5680"/>
                </a:solidFill>
              </a:defRPr>
            </a:pPr>
            <a:r>
              <a:rPr dirty="0" err="1"/>
              <a:t>THis</a:t>
            </a:r>
            <a:r>
              <a:rPr dirty="0"/>
              <a:t> template  should be considered as a guide</a:t>
            </a:r>
            <a:r>
              <a:rPr lang="en-GB" dirty="0"/>
              <a:t> </a:t>
            </a:r>
            <a:r>
              <a:rPr dirty="0"/>
              <a:t> and not A STRICT  FRAMEWORK</a:t>
            </a: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marL="685800" indent="-685800" algn="just">
              <a:lnSpc>
                <a:spcPct val="90000"/>
              </a:lnSpc>
              <a:buSzPct val="100000"/>
              <a:buChar char="•"/>
              <a:defRPr sz="3300" cap="all">
                <a:solidFill>
                  <a:srgbClr val="2D5680"/>
                </a:solidFill>
              </a:defRPr>
            </a:pPr>
            <a:r>
              <a:rPr dirty="0"/>
              <a:t>YOU  MAY  USE   YOUR  OWN  Template  but all  mandatory  information  AND  </a:t>
            </a:r>
            <a:r>
              <a:rPr lang="en-GB" dirty="0"/>
              <a:t>images</a:t>
            </a:r>
            <a:r>
              <a:rPr dirty="0"/>
              <a:t>  should be  recorded</a:t>
            </a: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685800" indent="-685800" algn="just">
              <a:lnSpc>
                <a:spcPct val="90000"/>
              </a:lnSpc>
              <a:buSzPct val="100000"/>
              <a:buChar char="•"/>
              <a:defRPr sz="3300" cap="all">
                <a:solidFill>
                  <a:srgbClr val="2D5680"/>
                </a:solidFill>
              </a:defRPr>
            </a:pPr>
            <a:r>
              <a:rPr dirty="0"/>
              <a:t>YOU  MAY  USE   YOUR  OWN  CHARTS  AND  RECORDING  INDICES</a:t>
            </a:r>
            <a:endParaRPr sz="1200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>
              <a:solidFill>
                <a:srgbClr val="6898D8"/>
              </a:solidFill>
            </a:endParaRPr>
          </a:p>
          <a:p>
            <a:pPr marL="685800" indent="-685800" algn="just">
              <a:lnSpc>
                <a:spcPct val="90000"/>
              </a:lnSpc>
              <a:buSzPct val="100000"/>
              <a:buChar char="•"/>
              <a:defRPr sz="3300" cap="all">
                <a:solidFill>
                  <a:srgbClr val="2D5680"/>
                </a:solidFill>
              </a:defRPr>
            </a:pPr>
            <a:r>
              <a:rPr dirty="0" err="1"/>
              <a:t>INFormation</a:t>
            </a:r>
            <a:r>
              <a:rPr dirty="0"/>
              <a:t>  on  slides  WILL  BE  MARKED  AS:</a:t>
            </a:r>
          </a:p>
        </p:txBody>
      </p:sp>
      <p:sp>
        <p:nvSpPr>
          <p:cNvPr id="213" name="Martelletto"/>
          <p:cNvSpPr/>
          <p:nvPr/>
        </p:nvSpPr>
        <p:spPr>
          <a:xfrm>
            <a:off x="5567534" y="6674955"/>
            <a:ext cx="1521253" cy="779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Bilancia"/>
          <p:cNvSpPr/>
          <p:nvPr/>
        </p:nvSpPr>
        <p:spPr>
          <a:xfrm>
            <a:off x="11206207" y="6475291"/>
            <a:ext cx="1349300" cy="117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MANDATORY:"/>
          <p:cNvSpPr txBox="1"/>
          <p:nvPr/>
        </p:nvSpPr>
        <p:spPr>
          <a:xfrm>
            <a:off x="2695701" y="6772824"/>
            <a:ext cx="1378747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lvl1pPr>
          </a:lstStyle>
          <a:p>
            <a:r>
              <a:t>MANDATORY:</a:t>
            </a:r>
          </a:p>
        </p:txBody>
      </p:sp>
      <p:sp>
        <p:nvSpPr>
          <p:cNvPr id="216" name="IF INDICATED:"/>
          <p:cNvSpPr txBox="1"/>
          <p:nvPr/>
        </p:nvSpPr>
        <p:spPr>
          <a:xfrm>
            <a:off x="8398390" y="6772824"/>
            <a:ext cx="1378747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lvl1pPr>
          </a:lstStyle>
          <a:p>
            <a:r>
              <a:t>IF INDICATED: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ERIODONTAL CHARTING"/>
          <p:cNvSpPr txBox="1"/>
          <p:nvPr/>
        </p:nvSpPr>
        <p:spPr>
          <a:xfrm>
            <a:off x="4264544" y="191629"/>
            <a:ext cx="817934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PERIODONTAL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CHARTING </a:t>
            </a:r>
          </a:p>
        </p:txBody>
      </p:sp>
      <p:sp>
        <p:nvSpPr>
          <p:cNvPr id="362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63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4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5" name="Immagine" descr="Immagine"/>
          <p:cNvPicPr>
            <a:picLocks noChangeAspect="1"/>
          </p:cNvPicPr>
          <p:nvPr/>
        </p:nvPicPr>
        <p:blipFill>
          <a:blip r:embed="rId3"/>
          <a:srcRect t="50414"/>
          <a:stretch>
            <a:fillRect/>
          </a:stretch>
        </p:blipFill>
        <p:spPr>
          <a:xfrm>
            <a:off x="7930350" y="1442391"/>
            <a:ext cx="7512672" cy="5105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magine" descr="Immagine"/>
          <p:cNvPicPr>
            <a:picLocks noChangeAspect="1"/>
          </p:cNvPicPr>
          <p:nvPr/>
        </p:nvPicPr>
        <p:blipFill>
          <a:blip r:embed="rId3"/>
          <a:srcRect b="49211"/>
          <a:stretch>
            <a:fillRect/>
          </a:stretch>
        </p:blipFill>
        <p:spPr>
          <a:xfrm>
            <a:off x="150162" y="1442391"/>
            <a:ext cx="7334499" cy="5105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ERIODONTAL CHARTING"/>
          <p:cNvSpPr txBox="1"/>
          <p:nvPr/>
        </p:nvSpPr>
        <p:spPr>
          <a:xfrm>
            <a:off x="4264544" y="191629"/>
            <a:ext cx="817934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PERIODONTAL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CHARTING </a:t>
            </a:r>
          </a:p>
        </p:txBody>
      </p:sp>
      <p:sp>
        <p:nvSpPr>
          <p:cNvPr id="36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7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1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2" name="Cosa pre.jpg" descr="Cosa p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419" y="1300759"/>
            <a:ext cx="8101162" cy="6542482"/>
          </a:xfrm>
          <a:prstGeom prst="rect">
            <a:avLst/>
          </a:prstGeom>
          <a:ln w="12700"/>
        </p:spPr>
      </p:pic>
      <p:sp>
        <p:nvSpPr>
          <p:cNvPr id="373" name="alternative (computer generated)"/>
          <p:cNvSpPr txBox="1"/>
          <p:nvPr/>
        </p:nvSpPr>
        <p:spPr>
          <a:xfrm>
            <a:off x="1361888" y="8396958"/>
            <a:ext cx="490396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alternative (computer generated)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ERIODONTAL EXAMINATION"/>
          <p:cNvSpPr txBox="1"/>
          <p:nvPr/>
        </p:nvSpPr>
        <p:spPr>
          <a:xfrm>
            <a:off x="3476482" y="232646"/>
            <a:ext cx="930303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PERIODONTAL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EXAMINATION </a:t>
            </a:r>
          </a:p>
        </p:txBody>
      </p:sp>
      <p:sp>
        <p:nvSpPr>
          <p:cNvPr id="376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77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8" name="IMG_3647.JPG" descr="IMG_3647.JPG"/>
          <p:cNvPicPr>
            <a:picLocks noChangeAspect="1"/>
          </p:cNvPicPr>
          <p:nvPr/>
        </p:nvPicPr>
        <p:blipFill>
          <a:blip r:embed="rId3"/>
          <a:srcRect l="4896" t="32606" r="4896" b="34269"/>
          <a:stretch>
            <a:fillRect/>
          </a:stretch>
        </p:blipFill>
        <p:spPr>
          <a:xfrm>
            <a:off x="133746" y="1330422"/>
            <a:ext cx="15988370" cy="2714604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RELEVANT periodontal Findings:"/>
          <p:cNvSpPr txBox="1"/>
          <p:nvPr/>
        </p:nvSpPr>
        <p:spPr>
          <a:xfrm>
            <a:off x="668742" y="4581234"/>
            <a:ext cx="14918515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periodontal Findings: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380" name="if needed to complete charting"/>
          <p:cNvSpPr txBox="1"/>
          <p:nvPr/>
        </p:nvSpPr>
        <p:spPr>
          <a:xfrm>
            <a:off x="1409058" y="8390607"/>
            <a:ext cx="460071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if needed to complete charting</a:t>
            </a:r>
          </a:p>
        </p:txBody>
      </p:sp>
      <p:sp>
        <p:nvSpPr>
          <p:cNvPr id="381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8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5" name="IMG_3657.JPG" descr="IMG_3657.JPG"/>
          <p:cNvPicPr>
            <a:picLocks noChangeAspect="1"/>
          </p:cNvPicPr>
          <p:nvPr/>
        </p:nvPicPr>
        <p:blipFill>
          <a:blip r:embed="rId3"/>
          <a:srcRect b="28820"/>
          <a:stretch>
            <a:fillRect/>
          </a:stretch>
        </p:blipFill>
        <p:spPr>
          <a:xfrm>
            <a:off x="2198932" y="1084053"/>
            <a:ext cx="11858136" cy="3035366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extant views"/>
          <p:cNvSpPr txBox="1"/>
          <p:nvPr/>
        </p:nvSpPr>
        <p:spPr>
          <a:xfrm>
            <a:off x="5604371" y="8146851"/>
            <a:ext cx="504725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cap="small">
                <a:solidFill>
                  <a:srgbClr val="9B4862"/>
                </a:solidFill>
              </a:defRPr>
            </a:lvl1pPr>
          </a:lstStyle>
          <a:p>
            <a:r>
              <a:t>sextant views</a:t>
            </a:r>
          </a:p>
        </p:txBody>
      </p:sp>
      <p:sp>
        <p:nvSpPr>
          <p:cNvPr id="387" name="Bilancia"/>
          <p:cNvSpPr/>
          <p:nvPr/>
        </p:nvSpPr>
        <p:spPr>
          <a:xfrm>
            <a:off x="175774" y="8079830"/>
            <a:ext cx="1002651" cy="876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8" name="IMG_3650.JPG" descr="IMG_3650.JPG"/>
          <p:cNvPicPr>
            <a:picLocks noChangeAspect="1"/>
          </p:cNvPicPr>
          <p:nvPr/>
        </p:nvPicPr>
        <p:blipFill>
          <a:blip r:embed="rId4"/>
          <a:srcRect l="36627" t="46969" r="35386" b="19011"/>
          <a:stretch>
            <a:fillRect/>
          </a:stretch>
        </p:blipFill>
        <p:spPr>
          <a:xfrm>
            <a:off x="2398216" y="4122136"/>
            <a:ext cx="5732518" cy="3222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Cosa pre.jpg"/>
          <p:cNvGrpSpPr/>
          <p:nvPr/>
        </p:nvGrpSpPr>
        <p:grpSpPr>
          <a:xfrm>
            <a:off x="9396933" y="4238679"/>
            <a:ext cx="3632151" cy="3402797"/>
            <a:chOff x="0" y="0"/>
            <a:chExt cx="3632150" cy="3402796"/>
          </a:xfrm>
        </p:grpSpPr>
        <p:pic>
          <p:nvPicPr>
            <p:cNvPr id="390" name="Cosa pre.jpg" descr="Cosa pre.jpg"/>
            <p:cNvPicPr>
              <a:picLocks noChangeAspect="1"/>
            </p:cNvPicPr>
            <p:nvPr/>
          </p:nvPicPr>
          <p:blipFill>
            <a:blip r:embed="rId5"/>
            <a:srcRect l="44970" t="64438" r="24314"/>
            <a:stretch>
              <a:fillRect/>
            </a:stretch>
          </p:blipFill>
          <p:spPr>
            <a:xfrm>
              <a:off x="50800" y="50800"/>
              <a:ext cx="3530551" cy="33011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9" name="Cosa pre.jpg" descr="Cosa pre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3632151" cy="3402798"/>
            </a:xfrm>
            <a:prstGeom prst="rect">
              <a:avLst/>
            </a:prstGeom>
            <a:effectLst/>
          </p:spPr>
        </p:pic>
      </p:grpSp>
      <p:sp>
        <p:nvSpPr>
          <p:cNvPr id="392" name="(example)"/>
          <p:cNvSpPr txBox="1"/>
          <p:nvPr/>
        </p:nvSpPr>
        <p:spPr>
          <a:xfrm>
            <a:off x="9867258" y="8216701"/>
            <a:ext cx="162566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(example)</a:t>
            </a:r>
          </a:p>
        </p:txBody>
      </p:sp>
      <p:sp>
        <p:nvSpPr>
          <p:cNvPr id="393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ENSIBILITY TESTING"/>
          <p:cNvSpPr txBox="1"/>
          <p:nvPr/>
        </p:nvSpPr>
        <p:spPr>
          <a:xfrm>
            <a:off x="4974688" y="1531329"/>
            <a:ext cx="630662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SENSIBILITY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TESTING </a:t>
            </a:r>
          </a:p>
        </p:txBody>
      </p:sp>
      <p:sp>
        <p:nvSpPr>
          <p:cNvPr id="396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397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9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400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89D19EE-3493-4FEF-8064-B2E168047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50713"/>
              </p:ext>
            </p:extLst>
          </p:nvPr>
        </p:nvGraphicFramePr>
        <p:xfrm>
          <a:off x="3201438" y="3283122"/>
          <a:ext cx="9255661" cy="3936828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594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40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39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73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6403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594695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794986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4986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4986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8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7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6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5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4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3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1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1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2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3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4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5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6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7</a:t>
                      </a: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>
                          <a:latin typeface="Arial Narrow" pitchFamily="34" charset="0"/>
                        </a:rPr>
                        <a:t>8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4986"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6884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 Narrow" pitchFamily="34" charset="0"/>
                      </a:endParaRP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0AE5AA6B-6FBC-4BAE-86FE-6662D6E9F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173915"/>
              </p:ext>
            </p:extLst>
          </p:nvPr>
        </p:nvGraphicFramePr>
        <p:xfrm>
          <a:off x="1586598" y="3283122"/>
          <a:ext cx="1423301" cy="3881861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423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851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itchFamily="34" charset="0"/>
                        </a:rPr>
                        <a:t>PERCUSSION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1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 Narrow" pitchFamily="34" charset="0"/>
                        </a:rPr>
                        <a:t>EPT/ THERMAL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1142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477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 Narrow" pitchFamily="34" charset="0"/>
                        </a:rPr>
                        <a:t>EPT/ THERMAL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33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 Narrow" pitchFamily="34" charset="0"/>
                        </a:rPr>
                        <a:t>PERCUSSION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B6F87920-0FB5-4098-82F3-B8C5532E0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047408"/>
              </p:ext>
            </p:extLst>
          </p:nvPr>
        </p:nvGraphicFramePr>
        <p:xfrm>
          <a:off x="12648638" y="3283122"/>
          <a:ext cx="1423301" cy="3881861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423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851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itchFamily="34" charset="0"/>
                        </a:rPr>
                        <a:t>PERCUSSION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1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 Narrow" pitchFamily="34" charset="0"/>
                        </a:rPr>
                        <a:t>EPT/ THERMAL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1142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477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 Narrow" pitchFamily="34" charset="0"/>
                        </a:rPr>
                        <a:t>EPT/ THERMAL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33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 Narrow" pitchFamily="34" charset="0"/>
                        </a:rPr>
                        <a:t>PERCUSSION</a:t>
                      </a:r>
                    </a:p>
                  </a:txBody>
                  <a:tcPr marT="38100" marB="381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OOTH WEAR INDICES"/>
          <p:cNvSpPr txBox="1"/>
          <p:nvPr/>
        </p:nvSpPr>
        <p:spPr>
          <a:xfrm>
            <a:off x="4657529" y="1051310"/>
            <a:ext cx="694094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TOOTH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WEAR </a:t>
            </a:r>
            <a:r>
              <a:rPr>
                <a:solidFill>
                  <a:srgbClr val="815982"/>
                </a:solidFill>
              </a:rPr>
              <a:t>INDICES</a:t>
            </a:r>
          </a:p>
        </p:txBody>
      </p:sp>
      <p:sp>
        <p:nvSpPr>
          <p:cNvPr id="40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0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0" y="2204220"/>
            <a:ext cx="10020300" cy="346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7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grpSp>
        <p:nvGrpSpPr>
          <p:cNvPr id="410" name="BEWE TABLE.jpeg"/>
          <p:cNvGrpSpPr/>
          <p:nvPr/>
        </p:nvGrpSpPr>
        <p:grpSpPr>
          <a:xfrm>
            <a:off x="3186647" y="5941192"/>
            <a:ext cx="4697588" cy="2531284"/>
            <a:chOff x="0" y="0"/>
            <a:chExt cx="4697586" cy="2531283"/>
          </a:xfrm>
        </p:grpSpPr>
        <p:pic>
          <p:nvPicPr>
            <p:cNvPr id="409" name="BEWE TABLE.jpeg" descr="BEWE TABLE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4595987" cy="24296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8" name="BEWE TABLE.jpeg" descr="BEWE TABLE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697587" cy="2531284"/>
            </a:xfrm>
            <a:prstGeom prst="rect">
              <a:avLst/>
            </a:prstGeom>
            <a:effectLst/>
          </p:spPr>
        </p:pic>
      </p:grpSp>
      <p:pic>
        <p:nvPicPr>
          <p:cNvPr id="411" name="BEWE BIBLIO.jpeg" descr="BEWE BIBLIO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138" y="6211064"/>
            <a:ext cx="5132959" cy="1993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1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5" name="ARTICULATED STUDY MODELS"/>
          <p:cNvSpPr txBox="1"/>
          <p:nvPr/>
        </p:nvSpPr>
        <p:spPr>
          <a:xfrm>
            <a:off x="2925902" y="289886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C95A7E"/>
                </a:solidFill>
              </a:defRPr>
            </a:lvl1pPr>
          </a:lstStyle>
          <a:p>
            <a:r>
              <a:t>ARTICULATED STUDY MODELS</a:t>
            </a:r>
          </a:p>
        </p:txBody>
      </p:sp>
      <p:sp>
        <p:nvSpPr>
          <p:cNvPr id="416" name="OCCLUSION: description of occlusal problems…"/>
          <p:cNvSpPr txBox="1"/>
          <p:nvPr/>
        </p:nvSpPr>
        <p:spPr>
          <a:xfrm>
            <a:off x="668742" y="5309530"/>
            <a:ext cx="14918515" cy="239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OCCLUSION: </a:t>
            </a:r>
            <a:r>
              <a:rPr cap="none" dirty="0"/>
              <a:t>description of occlusal problems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cap="none"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 static: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 D</a:t>
            </a:r>
            <a:r>
              <a:rPr lang="en-GB" dirty="0"/>
              <a:t>y</a:t>
            </a:r>
            <a:r>
              <a:rPr dirty="0" err="1"/>
              <a:t>namIc</a:t>
            </a:r>
            <a:r>
              <a:rPr dirty="0"/>
              <a:t>:</a:t>
            </a:r>
          </a:p>
        </p:txBody>
      </p:sp>
      <p:sp>
        <p:nvSpPr>
          <p:cNvPr id="41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8" name="IMG_4545.jpg" descr="IMG_4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207"/>
            <a:ext cx="16256001" cy="3139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DIAGNOSIS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DIAGNOSIS</a:t>
            </a:r>
          </a:p>
        </p:txBody>
      </p:sp>
      <p:sp>
        <p:nvSpPr>
          <p:cNvPr id="42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2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3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28" name="Gruppo"/>
          <p:cNvGrpSpPr/>
          <p:nvPr/>
        </p:nvGrpSpPr>
        <p:grpSpPr>
          <a:xfrm>
            <a:off x="4391775" y="866750"/>
            <a:ext cx="7878850" cy="2124830"/>
            <a:chOff x="0" y="0"/>
            <a:chExt cx="7878848" cy="2124828"/>
          </a:xfrm>
        </p:grpSpPr>
        <p:pic>
          <p:nvPicPr>
            <p:cNvPr id="424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42457" r="18636" b="35104"/>
            <a:stretch>
              <a:fillRect/>
            </a:stretch>
          </p:blipFill>
          <p:spPr>
            <a:xfrm>
              <a:off x="534695" y="975895"/>
              <a:ext cx="6825220" cy="1148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IMG_3652.JPG" descr="IMG_3652.JPG"/>
            <p:cNvPicPr>
              <a:picLocks noChangeAspect="1"/>
            </p:cNvPicPr>
            <p:nvPr/>
          </p:nvPicPr>
          <p:blipFill>
            <a:blip r:embed="rId3"/>
            <a:srcRect l="29675" t="9929" r="31038" b="68679"/>
            <a:stretch>
              <a:fillRect/>
            </a:stretch>
          </p:blipFill>
          <p:spPr>
            <a:xfrm>
              <a:off x="1647392" y="0"/>
              <a:ext cx="4350664" cy="1095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IMG_3652.JPG" descr="IMG_3652.JPG"/>
            <p:cNvPicPr>
              <a:picLocks noChangeAspect="1"/>
            </p:cNvPicPr>
            <p:nvPr/>
          </p:nvPicPr>
          <p:blipFill>
            <a:blip r:embed="rId3"/>
            <a:srcRect l="56165" t="65457" r="19184" b="14598"/>
            <a:stretch>
              <a:fillRect/>
            </a:stretch>
          </p:blipFill>
          <p:spPr>
            <a:xfrm>
              <a:off x="5149101" y="1039781"/>
              <a:ext cx="2729748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64536" r="56449" b="15520"/>
            <a:stretch>
              <a:fillRect/>
            </a:stretch>
          </p:blipFill>
          <p:spPr>
            <a:xfrm>
              <a:off x="0" y="1083442"/>
              <a:ext cx="2637727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9" name="LIST OF DISEASES &amp; PROBLEMS:…"/>
          <p:cNvSpPr txBox="1"/>
          <p:nvPr/>
        </p:nvSpPr>
        <p:spPr>
          <a:xfrm>
            <a:off x="5019647" y="3865270"/>
            <a:ext cx="6623106" cy="317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LIST OF DISEASES &amp; PROBLEMS:</a:t>
            </a:r>
          </a:p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(Periodontal, Caries</a:t>
            </a:r>
            <a:r>
              <a:rPr>
                <a:solidFill>
                  <a:srgbClr val="000000"/>
                </a:solidFill>
              </a:rPr>
              <a:t>, </a:t>
            </a:r>
            <a:r>
              <a:t>Endodontic</a:t>
            </a:r>
            <a:r>
              <a:rPr>
                <a:solidFill>
                  <a:srgbClr val="000000"/>
                </a:solidFill>
              </a:rPr>
              <a:t>, </a:t>
            </a:r>
            <a:r>
              <a:t>Tooth Wear</a:t>
            </a:r>
            <a:r>
              <a:rPr>
                <a:solidFill>
                  <a:srgbClr val="000000"/>
                </a:solidFill>
              </a:rPr>
              <a:t>, </a:t>
            </a:r>
            <a:r>
              <a:t>Failing Restorations, Occlusal problems, Prosthetic problems, esthetic PROBLEMS, TMD, etc.)</a:t>
            </a:r>
            <a:endParaRPr>
              <a:solidFill>
                <a:srgbClr val="6898D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ROGNOSIS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PROGNOSIS</a:t>
            </a:r>
          </a:p>
        </p:txBody>
      </p:sp>
      <p:sp>
        <p:nvSpPr>
          <p:cNvPr id="432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33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4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39" name="Gruppo"/>
          <p:cNvGrpSpPr/>
          <p:nvPr/>
        </p:nvGrpSpPr>
        <p:grpSpPr>
          <a:xfrm>
            <a:off x="4391775" y="866750"/>
            <a:ext cx="7878850" cy="2124830"/>
            <a:chOff x="0" y="0"/>
            <a:chExt cx="7878848" cy="2124828"/>
          </a:xfrm>
        </p:grpSpPr>
        <p:pic>
          <p:nvPicPr>
            <p:cNvPr id="435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42457" r="18636" b="35104"/>
            <a:stretch>
              <a:fillRect/>
            </a:stretch>
          </p:blipFill>
          <p:spPr>
            <a:xfrm>
              <a:off x="534695" y="975895"/>
              <a:ext cx="6825220" cy="1148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IMG_3652.JPG" descr="IMG_3652.JPG"/>
            <p:cNvPicPr>
              <a:picLocks noChangeAspect="1"/>
            </p:cNvPicPr>
            <p:nvPr/>
          </p:nvPicPr>
          <p:blipFill>
            <a:blip r:embed="rId3"/>
            <a:srcRect l="29675" t="9929" r="31038" b="68679"/>
            <a:stretch>
              <a:fillRect/>
            </a:stretch>
          </p:blipFill>
          <p:spPr>
            <a:xfrm>
              <a:off x="1647392" y="0"/>
              <a:ext cx="4350664" cy="1095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IMG_3652.JPG" descr="IMG_3652.JPG"/>
            <p:cNvPicPr>
              <a:picLocks noChangeAspect="1"/>
            </p:cNvPicPr>
            <p:nvPr/>
          </p:nvPicPr>
          <p:blipFill>
            <a:blip r:embed="rId3"/>
            <a:srcRect l="56165" t="65457" r="19184" b="14598"/>
            <a:stretch>
              <a:fillRect/>
            </a:stretch>
          </p:blipFill>
          <p:spPr>
            <a:xfrm>
              <a:off x="5149101" y="1039781"/>
              <a:ext cx="2729748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64536" r="56449" b="15520"/>
            <a:stretch>
              <a:fillRect/>
            </a:stretch>
          </p:blipFill>
          <p:spPr>
            <a:xfrm>
              <a:off x="0" y="1083442"/>
              <a:ext cx="2637727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0" name="risk assessment:…"/>
          <p:cNvSpPr txBox="1"/>
          <p:nvPr/>
        </p:nvSpPr>
        <p:spPr>
          <a:xfrm>
            <a:off x="5125295" y="3856380"/>
            <a:ext cx="6411809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risk assessment:</a:t>
            </a:r>
          </a:p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(overall prognosis, single tooth prognosis, chosen &amp; alternative therapies outcomes, etc.)</a:t>
            </a:r>
            <a:endParaRPr>
              <a:solidFill>
                <a:srgbClr val="6898D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reatment plan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 plan</a:t>
            </a:r>
          </a:p>
        </p:txBody>
      </p:sp>
      <p:sp>
        <p:nvSpPr>
          <p:cNvPr id="44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4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5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50" name="Gruppo"/>
          <p:cNvGrpSpPr/>
          <p:nvPr/>
        </p:nvGrpSpPr>
        <p:grpSpPr>
          <a:xfrm>
            <a:off x="4391775" y="866750"/>
            <a:ext cx="7878850" cy="2124830"/>
            <a:chOff x="0" y="0"/>
            <a:chExt cx="7878848" cy="2124828"/>
          </a:xfrm>
        </p:grpSpPr>
        <p:pic>
          <p:nvPicPr>
            <p:cNvPr id="446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42457" r="18636" b="35104"/>
            <a:stretch>
              <a:fillRect/>
            </a:stretch>
          </p:blipFill>
          <p:spPr>
            <a:xfrm>
              <a:off x="534695" y="975895"/>
              <a:ext cx="6825220" cy="1148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IMG_3652.JPG" descr="IMG_3652.JPG"/>
            <p:cNvPicPr>
              <a:picLocks noChangeAspect="1"/>
            </p:cNvPicPr>
            <p:nvPr/>
          </p:nvPicPr>
          <p:blipFill>
            <a:blip r:embed="rId3"/>
            <a:srcRect l="29675" t="9929" r="31038" b="68679"/>
            <a:stretch>
              <a:fillRect/>
            </a:stretch>
          </p:blipFill>
          <p:spPr>
            <a:xfrm>
              <a:off x="1647392" y="0"/>
              <a:ext cx="4350664" cy="1095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IMG_3652.JPG" descr="IMG_3652.JPG"/>
            <p:cNvPicPr>
              <a:picLocks noChangeAspect="1"/>
            </p:cNvPicPr>
            <p:nvPr/>
          </p:nvPicPr>
          <p:blipFill>
            <a:blip r:embed="rId3"/>
            <a:srcRect l="56165" t="65457" r="19184" b="14598"/>
            <a:stretch>
              <a:fillRect/>
            </a:stretch>
          </p:blipFill>
          <p:spPr>
            <a:xfrm>
              <a:off x="5149101" y="1039781"/>
              <a:ext cx="2729748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64536" r="56449" b="15520"/>
            <a:stretch>
              <a:fillRect/>
            </a:stretch>
          </p:blipFill>
          <p:spPr>
            <a:xfrm>
              <a:off x="0" y="1083442"/>
              <a:ext cx="2637727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1" name="sequence OF therapies:…"/>
          <p:cNvSpPr txBox="1"/>
          <p:nvPr/>
        </p:nvSpPr>
        <p:spPr>
          <a:xfrm>
            <a:off x="5146449" y="3324250"/>
            <a:ext cx="5963102" cy="468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sequence OF therapies:</a:t>
            </a:r>
          </a:p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Initial phase</a:t>
            </a:r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re-evaluation</a:t>
            </a:r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pre-prosthetic therapies</a:t>
            </a:r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re-evaluation</a:t>
            </a:r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prosthEtic therapy</a:t>
            </a:r>
            <a:endParaRPr>
              <a:solidFill>
                <a:srgbClr val="6898D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AGE:…"/>
          <p:cNvSpPr txBox="1"/>
          <p:nvPr/>
        </p:nvSpPr>
        <p:spPr>
          <a:xfrm>
            <a:off x="7475758" y="2114480"/>
            <a:ext cx="6631043" cy="5963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AGE:</a:t>
            </a: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OCCUPATION:</a:t>
            </a:r>
            <a:endParaRPr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>
                <a:solidFill>
                  <a:srgbClr val="37557D"/>
                </a:solidFill>
              </a:rPr>
              <a:t>CHIEF COMPLAINT</a:t>
            </a:r>
            <a:r>
              <a:rPr dirty="0">
                <a:solidFill>
                  <a:srgbClr val="6898D8"/>
                </a:solidFill>
              </a:rPr>
              <a:t>:</a:t>
            </a: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lang="en-GB"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>
                <a:solidFill>
                  <a:srgbClr val="6898D8"/>
                </a:solidFill>
              </a:rPr>
              <a:t>“ …</a:t>
            </a:r>
            <a:r>
              <a:rPr lang="en-GB" dirty="0">
                <a:solidFill>
                  <a:srgbClr val="6898D8"/>
                </a:solidFill>
              </a:rPr>
              <a:t>"</a:t>
            </a:r>
            <a:endParaRPr sz="2000"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2000"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2000"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2000"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 err="1">
                <a:solidFill>
                  <a:srgbClr val="37557D"/>
                </a:solidFill>
              </a:rPr>
              <a:t>SECONdary</a:t>
            </a:r>
            <a:r>
              <a:rPr dirty="0">
                <a:solidFill>
                  <a:srgbClr val="37557D"/>
                </a:solidFill>
              </a:rPr>
              <a:t> complaints</a:t>
            </a:r>
            <a:r>
              <a:rPr dirty="0">
                <a:solidFill>
                  <a:srgbClr val="6898D8"/>
                </a:solidFill>
              </a:rPr>
              <a:t>:</a:t>
            </a: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lang="en-GB" dirty="0">
                <a:solidFill>
                  <a:srgbClr val="6898D8"/>
                </a:solidFill>
              </a:rPr>
              <a:t>“ …"</a:t>
            </a:r>
            <a:endParaRPr lang="en-GB" sz="2000"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>
              <a:solidFill>
                <a:srgbClr val="6898D8"/>
              </a:solidFill>
            </a:endParaRPr>
          </a:p>
        </p:txBody>
      </p:sp>
      <p:sp>
        <p:nvSpPr>
          <p:cNvPr id="21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2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1" name="IMG_3599.JPG" descr="IMG_3599.JPG"/>
          <p:cNvPicPr>
            <a:picLocks noChangeAspect="1"/>
          </p:cNvPicPr>
          <p:nvPr/>
        </p:nvPicPr>
        <p:blipFill>
          <a:blip r:embed="rId3"/>
          <a:srcRect l="39395" r="38776" b="6913"/>
          <a:stretch>
            <a:fillRect/>
          </a:stretch>
        </p:blipFill>
        <p:spPr>
          <a:xfrm>
            <a:off x="670844" y="1219804"/>
            <a:ext cx="5760995" cy="621119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PATIENT INTRODUCTION"/>
          <p:cNvSpPr txBox="1"/>
          <p:nvPr/>
        </p:nvSpPr>
        <p:spPr>
          <a:xfrm>
            <a:off x="4266257" y="287064"/>
            <a:ext cx="772348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PATIENT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INTRODUCTION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reatment plan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 plan</a:t>
            </a:r>
          </a:p>
        </p:txBody>
      </p:sp>
      <p:sp>
        <p:nvSpPr>
          <p:cNvPr id="454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55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6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61" name="Gruppo"/>
          <p:cNvGrpSpPr/>
          <p:nvPr/>
        </p:nvGrpSpPr>
        <p:grpSpPr>
          <a:xfrm>
            <a:off x="4391775" y="866750"/>
            <a:ext cx="7878850" cy="2124830"/>
            <a:chOff x="0" y="0"/>
            <a:chExt cx="7878848" cy="2124828"/>
          </a:xfrm>
        </p:grpSpPr>
        <p:pic>
          <p:nvPicPr>
            <p:cNvPr id="457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42457" r="18636" b="35104"/>
            <a:stretch>
              <a:fillRect/>
            </a:stretch>
          </p:blipFill>
          <p:spPr>
            <a:xfrm>
              <a:off x="534695" y="975895"/>
              <a:ext cx="6825220" cy="1148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IMG_3652.JPG" descr="IMG_3652.JPG"/>
            <p:cNvPicPr>
              <a:picLocks noChangeAspect="1"/>
            </p:cNvPicPr>
            <p:nvPr/>
          </p:nvPicPr>
          <p:blipFill>
            <a:blip r:embed="rId3"/>
            <a:srcRect l="29675" t="9929" r="31038" b="68679"/>
            <a:stretch>
              <a:fillRect/>
            </a:stretch>
          </p:blipFill>
          <p:spPr>
            <a:xfrm>
              <a:off x="1647392" y="0"/>
              <a:ext cx="4350664" cy="1095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IMG_3652.JPG" descr="IMG_3652.JPG"/>
            <p:cNvPicPr>
              <a:picLocks noChangeAspect="1"/>
            </p:cNvPicPr>
            <p:nvPr/>
          </p:nvPicPr>
          <p:blipFill>
            <a:blip r:embed="rId3"/>
            <a:srcRect l="56165" t="65457" r="19184" b="14598"/>
            <a:stretch>
              <a:fillRect/>
            </a:stretch>
          </p:blipFill>
          <p:spPr>
            <a:xfrm>
              <a:off x="5149101" y="1039781"/>
              <a:ext cx="2729748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IMG_3652.JPG" descr="IMG_3652.JPG"/>
            <p:cNvPicPr>
              <a:picLocks noChangeAspect="1"/>
            </p:cNvPicPr>
            <p:nvPr/>
          </p:nvPicPr>
          <p:blipFill>
            <a:blip r:embed="rId3"/>
            <a:srcRect l="19732" t="64536" r="56449" b="15520"/>
            <a:stretch>
              <a:fillRect/>
            </a:stretch>
          </p:blipFill>
          <p:spPr>
            <a:xfrm>
              <a:off x="0" y="1083442"/>
              <a:ext cx="2637727" cy="102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Considerations:…"/>
          <p:cNvSpPr txBox="1"/>
          <p:nvPr/>
        </p:nvSpPr>
        <p:spPr>
          <a:xfrm>
            <a:off x="5146449" y="4455820"/>
            <a:ext cx="596310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Considerations:</a:t>
            </a:r>
          </a:p>
          <a:p>
            <a:pPr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rationale for treatment</a:t>
            </a:r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justifications</a:t>
            </a:r>
          </a:p>
          <a:p>
            <a:pPr algn="l">
              <a:lnSpc>
                <a:spcPct val="90000"/>
              </a:lnSpc>
              <a:defRPr sz="2900" cap="all">
                <a:solidFill>
                  <a:srgbClr val="2D5680"/>
                </a:solidFill>
              </a:defRPr>
            </a:pPr>
            <a:r>
              <a:t>alternative treatments</a:t>
            </a:r>
            <a:endParaRPr>
              <a:solidFill>
                <a:srgbClr val="6898D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rosthodontic planning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prosthodontic planning</a:t>
            </a:r>
          </a:p>
        </p:txBody>
      </p:sp>
      <p:sp>
        <p:nvSpPr>
          <p:cNvPr id="465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66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8" name="IMG_3647.JPG" descr="IMG_3647.JPG"/>
          <p:cNvPicPr>
            <a:picLocks noChangeAspect="1"/>
          </p:cNvPicPr>
          <p:nvPr/>
        </p:nvPicPr>
        <p:blipFill>
          <a:blip r:embed="rId3"/>
          <a:srcRect l="4896" t="32606" r="4896" b="34269"/>
          <a:stretch>
            <a:fillRect/>
          </a:stretch>
        </p:blipFill>
        <p:spPr>
          <a:xfrm>
            <a:off x="133746" y="883382"/>
            <a:ext cx="15988370" cy="2714604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description:…"/>
          <p:cNvSpPr txBox="1"/>
          <p:nvPr/>
        </p:nvSpPr>
        <p:spPr>
          <a:xfrm>
            <a:off x="6240402" y="3706690"/>
            <a:ext cx="3775196" cy="409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2900" cap="all">
                <a:solidFill>
                  <a:srgbClr val="2D568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description:</a:t>
            </a:r>
          </a:p>
          <a:p>
            <a:pPr>
              <a:lnSpc>
                <a:spcPct val="110000"/>
              </a:lnSpc>
              <a:defRPr sz="29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110000"/>
              </a:lnSpc>
              <a:defRPr sz="3200" cap="all">
                <a:solidFill>
                  <a:srgbClr val="2D5680"/>
                </a:solidFill>
              </a:defRPr>
            </a:pPr>
            <a:r>
              <a:t>Facebow RecorD</a:t>
            </a:r>
          </a:p>
          <a:p>
            <a:pPr algn="l">
              <a:lnSpc>
                <a:spcPct val="110000"/>
              </a:lnSpc>
              <a:defRPr sz="3200" cap="all">
                <a:solidFill>
                  <a:srgbClr val="2D5680"/>
                </a:solidFill>
              </a:defRPr>
            </a:pPr>
            <a:r>
              <a:t>Jaw Registration</a:t>
            </a:r>
            <a:endParaRPr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defRPr sz="3200" cap="all">
                <a:solidFill>
                  <a:srgbClr val="2D5680"/>
                </a:solidFill>
              </a:defRPr>
            </a:pPr>
            <a:r>
              <a:t>Articulation</a:t>
            </a:r>
            <a:r>
              <a:rPr>
                <a:solidFill>
                  <a:srgbClr val="000000"/>
                </a:solidFill>
              </a:rPr>
              <a:t>  </a:t>
            </a:r>
          </a:p>
          <a:p>
            <a:pPr algn="l">
              <a:lnSpc>
                <a:spcPct val="110000"/>
              </a:lnSpc>
              <a:defRPr sz="3200" cap="all">
                <a:solidFill>
                  <a:srgbClr val="2D5680"/>
                </a:solidFill>
              </a:defRPr>
            </a:pPr>
            <a:r>
              <a:t>Digital Planning</a:t>
            </a:r>
          </a:p>
          <a:p>
            <a:pPr algn="l">
              <a:lnSpc>
                <a:spcPct val="110000"/>
              </a:lnSpc>
              <a:defRPr sz="3200" cap="all">
                <a:solidFill>
                  <a:srgbClr val="2D5680"/>
                </a:solidFill>
              </a:defRPr>
            </a:pPr>
            <a:r>
              <a:t>Mock Wax Ups</a:t>
            </a:r>
          </a:p>
          <a:p>
            <a:pPr algn="l">
              <a:lnSpc>
                <a:spcPct val="110000"/>
              </a:lnSpc>
              <a:defRPr sz="3200" cap="all">
                <a:solidFill>
                  <a:srgbClr val="2D5680"/>
                </a:solidFill>
              </a:defRPr>
            </a:pPr>
            <a:r>
              <a:t>Transfer StentS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7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3" name="IMG_3662.JPG" descr="IMG_3662.JPG"/>
          <p:cNvPicPr>
            <a:picLocks noChangeAspect="1"/>
          </p:cNvPicPr>
          <p:nvPr/>
        </p:nvPicPr>
        <p:blipFill>
          <a:blip r:embed="rId3"/>
          <a:srcRect r="27855" b="6508"/>
          <a:stretch>
            <a:fillRect/>
          </a:stretch>
        </p:blipFill>
        <p:spPr>
          <a:xfrm>
            <a:off x="4791273" y="1260594"/>
            <a:ext cx="6673299" cy="4956618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475" name="Pre-prosthetic treatmen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Pre-prosthetic treatments</a:t>
            </a:r>
          </a:p>
        </p:txBody>
      </p:sp>
      <p:sp>
        <p:nvSpPr>
          <p:cNvPr id="476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overview"/>
          <p:cNvSpPr txBox="1"/>
          <p:nvPr/>
        </p:nvSpPr>
        <p:spPr>
          <a:xfrm>
            <a:off x="1409058" y="8390607"/>
            <a:ext cx="136960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overview</a:t>
            </a:r>
          </a:p>
        </p:txBody>
      </p:sp>
      <p:sp>
        <p:nvSpPr>
          <p:cNvPr id="478" name="description of therapies"/>
          <p:cNvSpPr txBox="1"/>
          <p:nvPr/>
        </p:nvSpPr>
        <p:spPr>
          <a:xfrm>
            <a:off x="6153211" y="7305040"/>
            <a:ext cx="3949577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therapies</a:t>
            </a:r>
          </a:p>
        </p:txBody>
      </p:sp>
      <p:sp>
        <p:nvSpPr>
          <p:cNvPr id="479" name="EXAMPLE:  ENDODONTIC TREATMENT OF 4.3"/>
          <p:cNvSpPr txBox="1"/>
          <p:nvPr/>
        </p:nvSpPr>
        <p:spPr>
          <a:xfrm>
            <a:off x="4605684" y="6362699"/>
            <a:ext cx="704463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1900" i="1">
                <a:solidFill>
                  <a:srgbClr val="37557D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  <a:p>
            <a:pPr defTabSz="584200">
              <a:defRPr sz="2700" i="1">
                <a:solidFill>
                  <a:srgbClr val="BB607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EXAMPLE:  ENDODONTIC TREATMENT OF 4.3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8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3" name="EXAMPLE:  FIRST STAGE SURGERY"/>
          <p:cNvSpPr txBox="1"/>
          <p:nvPr/>
        </p:nvSpPr>
        <p:spPr>
          <a:xfrm>
            <a:off x="5524172" y="6362699"/>
            <a:ext cx="520765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1900" i="1">
                <a:solidFill>
                  <a:srgbClr val="37557D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  <a:p>
            <a:pPr defTabSz="584200">
              <a:defRPr sz="2700" i="1">
                <a:solidFill>
                  <a:srgbClr val="BB607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EXAMPLE:  FIRST STAGE SURGERY</a:t>
            </a:r>
          </a:p>
        </p:txBody>
      </p:sp>
      <p:pic>
        <p:nvPicPr>
          <p:cNvPr id="484" name="IMG_3663.JPG" descr="IMG_3663.JPG"/>
          <p:cNvPicPr>
            <a:picLocks noChangeAspect="1"/>
          </p:cNvPicPr>
          <p:nvPr/>
        </p:nvPicPr>
        <p:blipFill>
          <a:blip r:embed="rId3"/>
          <a:srcRect l="15795" t="18934" r="18338" b="18934"/>
          <a:stretch>
            <a:fillRect/>
          </a:stretch>
        </p:blipFill>
        <p:spPr>
          <a:xfrm>
            <a:off x="2774354" y="1837759"/>
            <a:ext cx="10707187" cy="4670084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486" name="Pre-prosthetic treatmen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Pre-prosthetic treatments</a:t>
            </a:r>
          </a:p>
        </p:txBody>
      </p:sp>
      <p:sp>
        <p:nvSpPr>
          <p:cNvPr id="48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8" name="overview"/>
          <p:cNvSpPr txBox="1"/>
          <p:nvPr/>
        </p:nvSpPr>
        <p:spPr>
          <a:xfrm>
            <a:off x="1409058" y="8390607"/>
            <a:ext cx="136960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overview</a:t>
            </a:r>
          </a:p>
        </p:txBody>
      </p:sp>
      <p:sp>
        <p:nvSpPr>
          <p:cNvPr id="489" name="description of therapies"/>
          <p:cNvSpPr txBox="1"/>
          <p:nvPr/>
        </p:nvSpPr>
        <p:spPr>
          <a:xfrm>
            <a:off x="6153211" y="7305040"/>
            <a:ext cx="3949577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therapies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49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3" name="IMG_3664.JPG" descr="IMG_3664.JPG"/>
          <p:cNvPicPr>
            <a:picLocks noChangeAspect="1"/>
          </p:cNvPicPr>
          <p:nvPr/>
        </p:nvPicPr>
        <p:blipFill>
          <a:blip r:embed="rId3"/>
          <a:srcRect l="26135" t="13427" r="26135" b="16023"/>
          <a:stretch>
            <a:fillRect/>
          </a:stretch>
        </p:blipFill>
        <p:spPr>
          <a:xfrm>
            <a:off x="4248546" y="1153441"/>
            <a:ext cx="7758967" cy="5302732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EXAMPLE:  SECOND STAGE SURGERY"/>
          <p:cNvSpPr txBox="1"/>
          <p:nvPr/>
        </p:nvSpPr>
        <p:spPr>
          <a:xfrm>
            <a:off x="5524172" y="6725954"/>
            <a:ext cx="5906560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700" i="1">
                <a:solidFill>
                  <a:srgbClr val="BB607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EXAMPLE:  SECOND STAGE SURGERY</a:t>
            </a:r>
          </a:p>
        </p:txBody>
      </p:sp>
      <p:sp>
        <p:nvSpPr>
          <p:cNvPr id="495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496" name="Pre-prosthetic treatmen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Pre-prosthetic treatments</a:t>
            </a:r>
          </a:p>
        </p:txBody>
      </p:sp>
      <p:sp>
        <p:nvSpPr>
          <p:cNvPr id="49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overview"/>
          <p:cNvSpPr txBox="1"/>
          <p:nvPr/>
        </p:nvSpPr>
        <p:spPr>
          <a:xfrm>
            <a:off x="1409058" y="8390607"/>
            <a:ext cx="136960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overview</a:t>
            </a:r>
          </a:p>
        </p:txBody>
      </p:sp>
      <p:sp>
        <p:nvSpPr>
          <p:cNvPr id="499" name="description of therapies"/>
          <p:cNvSpPr txBox="1"/>
          <p:nvPr/>
        </p:nvSpPr>
        <p:spPr>
          <a:xfrm>
            <a:off x="6153211" y="7305040"/>
            <a:ext cx="3949577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therapies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0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3" name="description of technique (chair-side, laboratory custom made, etc.)"/>
          <p:cNvSpPr txBox="1"/>
          <p:nvPr/>
        </p:nvSpPr>
        <p:spPr>
          <a:xfrm>
            <a:off x="2666882" y="7832724"/>
            <a:ext cx="10922236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 (chair-side, laboratory custom made, etc.)</a:t>
            </a:r>
          </a:p>
        </p:txBody>
      </p:sp>
      <p:pic>
        <p:nvPicPr>
          <p:cNvPr id="504" name="IMG_3661.JPG" descr="IMG_3661.JPG"/>
          <p:cNvPicPr>
            <a:picLocks noChangeAspect="1"/>
          </p:cNvPicPr>
          <p:nvPr/>
        </p:nvPicPr>
        <p:blipFill>
          <a:blip r:embed="rId3"/>
          <a:srcRect b="16228"/>
          <a:stretch>
            <a:fillRect/>
          </a:stretch>
        </p:blipFill>
        <p:spPr>
          <a:xfrm>
            <a:off x="3878857" y="1558280"/>
            <a:ext cx="8498190" cy="581391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06" name="PROVISIONAL RESTORATION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PROVISIONAL RESTORATIONS</a:t>
            </a:r>
          </a:p>
        </p:txBody>
      </p:sp>
      <p:sp>
        <p:nvSpPr>
          <p:cNvPr id="50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1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1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12" name="TOOTH PREPARATION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TOOTH PREPARATIONS</a:t>
            </a:r>
          </a:p>
        </p:txBody>
      </p:sp>
      <p:sp>
        <p:nvSpPr>
          <p:cNvPr id="513" name="description of technique (margin design, etc.)"/>
          <p:cNvSpPr txBox="1"/>
          <p:nvPr/>
        </p:nvSpPr>
        <p:spPr>
          <a:xfrm>
            <a:off x="4393117" y="7832724"/>
            <a:ext cx="7469765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 (margin design, etc.)</a:t>
            </a:r>
          </a:p>
        </p:txBody>
      </p:sp>
      <p:sp>
        <p:nvSpPr>
          <p:cNvPr id="514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5" name="IMG_4547.jpg" descr="IMG_45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" y="1234917"/>
            <a:ext cx="15431136" cy="2873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18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9" name="IMG_3665.JPG" descr="IMG_3665.JPG"/>
          <p:cNvPicPr>
            <a:picLocks noChangeAspect="1"/>
          </p:cNvPicPr>
          <p:nvPr/>
        </p:nvPicPr>
        <p:blipFill>
          <a:blip r:embed="rId3"/>
          <a:srcRect l="33434" t="3580" r="10226" b="5426"/>
          <a:stretch>
            <a:fillRect/>
          </a:stretch>
        </p:blipFill>
        <p:spPr>
          <a:xfrm>
            <a:off x="6898795" y="1269408"/>
            <a:ext cx="8358408" cy="624199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21" name="final impression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impressions</a:t>
            </a:r>
          </a:p>
        </p:txBody>
      </p:sp>
      <p:sp>
        <p:nvSpPr>
          <p:cNvPr id="522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3" name="description of technique (soft tissue handling, materials, etc.)"/>
          <p:cNvSpPr txBox="1"/>
          <p:nvPr/>
        </p:nvSpPr>
        <p:spPr>
          <a:xfrm>
            <a:off x="3125055" y="7832724"/>
            <a:ext cx="10005890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 (soft tissue handling, materials, etc.)</a:t>
            </a:r>
          </a:p>
        </p:txBody>
      </p:sp>
      <p:pic>
        <p:nvPicPr>
          <p:cNvPr id="524" name="IMG_4548.jpg" descr="IMG_45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66" y="1375708"/>
            <a:ext cx="6259539" cy="3076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27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8" name="IMG_3659.JPG" descr="IMG_3659.JPG"/>
          <p:cNvPicPr>
            <a:picLocks noChangeAspect="1"/>
          </p:cNvPicPr>
          <p:nvPr/>
        </p:nvPicPr>
        <p:blipFill>
          <a:blip r:embed="rId3"/>
          <a:srcRect r="6227" b="48571"/>
          <a:stretch>
            <a:fillRect/>
          </a:stretch>
        </p:blipFill>
        <p:spPr>
          <a:xfrm>
            <a:off x="485775" y="1524911"/>
            <a:ext cx="8554236" cy="386521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30" name="OCCLUSAL RECORD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OCCLUSAL RECORDS</a:t>
            </a:r>
          </a:p>
        </p:txBody>
      </p:sp>
      <p:pic>
        <p:nvPicPr>
          <p:cNvPr id="531" name="IMG_3667.JPG" descr="IMG_3667.JPG"/>
          <p:cNvPicPr>
            <a:picLocks noChangeAspect="1"/>
          </p:cNvPicPr>
          <p:nvPr/>
        </p:nvPicPr>
        <p:blipFill>
          <a:blip r:embed="rId4"/>
          <a:srcRect l="19873" t="9405" r="20809" b="11736"/>
          <a:stretch>
            <a:fillRect/>
          </a:stretch>
        </p:blipFill>
        <p:spPr>
          <a:xfrm>
            <a:off x="9373084" y="1524911"/>
            <a:ext cx="6288249" cy="3865336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description of technique"/>
          <p:cNvSpPr txBox="1"/>
          <p:nvPr/>
        </p:nvSpPr>
        <p:spPr>
          <a:xfrm>
            <a:off x="6114361" y="7832724"/>
            <a:ext cx="4027278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</a:t>
            </a:r>
          </a:p>
        </p:txBody>
      </p:sp>
      <p:sp>
        <p:nvSpPr>
          <p:cNvPr id="533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36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37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38" name="description of technique"/>
          <p:cNvSpPr txBox="1"/>
          <p:nvPr/>
        </p:nvSpPr>
        <p:spPr>
          <a:xfrm>
            <a:off x="6114361" y="7832724"/>
            <a:ext cx="4027278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</a:t>
            </a:r>
          </a:p>
        </p:txBody>
      </p:sp>
      <p:sp>
        <p:nvSpPr>
          <p:cNvPr id="539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master cas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master casts</a:t>
            </a:r>
          </a:p>
        </p:txBody>
      </p:sp>
      <p:pic>
        <p:nvPicPr>
          <p:cNvPr id="541" name="IMG_3686.JPG" descr="IMG_3686.JPG"/>
          <p:cNvPicPr>
            <a:picLocks noChangeAspect="1"/>
          </p:cNvPicPr>
          <p:nvPr/>
        </p:nvPicPr>
        <p:blipFill>
          <a:blip r:embed="rId3"/>
          <a:srcRect l="13532" t="4577" r="50544" b="20511"/>
          <a:stretch>
            <a:fillRect/>
          </a:stretch>
        </p:blipFill>
        <p:spPr>
          <a:xfrm>
            <a:off x="5240139" y="1880934"/>
            <a:ext cx="5775824" cy="4759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26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" name="IMG_3599.JPG" descr="IMG_3599.JPG"/>
          <p:cNvPicPr>
            <a:picLocks noChangeAspect="1"/>
          </p:cNvPicPr>
          <p:nvPr/>
        </p:nvPicPr>
        <p:blipFill>
          <a:blip r:embed="rId3"/>
          <a:srcRect l="39395" r="38776" b="6913"/>
          <a:stretch>
            <a:fillRect/>
          </a:stretch>
        </p:blipFill>
        <p:spPr>
          <a:xfrm>
            <a:off x="670844" y="1219804"/>
            <a:ext cx="5760995" cy="621119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Testo"/>
          <p:cNvSpPr txBox="1"/>
          <p:nvPr/>
        </p:nvSpPr>
        <p:spPr>
          <a:xfrm>
            <a:off x="5421213" y="271457"/>
            <a:ext cx="5413574" cy="113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endParaRPr/>
          </a:p>
        </p:txBody>
      </p:sp>
      <p:sp>
        <p:nvSpPr>
          <p:cNvPr id="230" name="SOCIAL HISTORY"/>
          <p:cNvSpPr txBox="1"/>
          <p:nvPr/>
        </p:nvSpPr>
        <p:spPr>
          <a:xfrm>
            <a:off x="5421213" y="271457"/>
            <a:ext cx="529927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SOCIAL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HISTORY </a:t>
            </a:r>
          </a:p>
        </p:txBody>
      </p:sp>
      <p:sp>
        <p:nvSpPr>
          <p:cNvPr id="231" name="SmoKING:…"/>
          <p:cNvSpPr txBox="1"/>
          <p:nvPr/>
        </p:nvSpPr>
        <p:spPr>
          <a:xfrm>
            <a:off x="7478128" y="2025968"/>
            <a:ext cx="7153807" cy="650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SmoKING: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AlcohoL: 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Barriers To Dental Care: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Lifestyle Factors: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6898D8"/>
              </a:solidFill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sz="2000">
              <a:solidFill>
                <a:srgbClr val="6898D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44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45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46" name="description of technique"/>
          <p:cNvSpPr txBox="1"/>
          <p:nvPr/>
        </p:nvSpPr>
        <p:spPr>
          <a:xfrm>
            <a:off x="6114361" y="7832724"/>
            <a:ext cx="4027278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</a:t>
            </a:r>
          </a:p>
        </p:txBody>
      </p:sp>
      <p:sp>
        <p:nvSpPr>
          <p:cNvPr id="547" name="laboratory work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laboratory work</a:t>
            </a:r>
          </a:p>
        </p:txBody>
      </p:sp>
      <p:sp>
        <p:nvSpPr>
          <p:cNvPr id="548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9" name="IMG_3670.JPG" descr="IMG_3670.JPG"/>
          <p:cNvPicPr>
            <a:picLocks noChangeAspect="1"/>
          </p:cNvPicPr>
          <p:nvPr/>
        </p:nvPicPr>
        <p:blipFill>
          <a:blip r:embed="rId3"/>
          <a:srcRect l="1667" r="17332" b="8334"/>
          <a:stretch>
            <a:fillRect/>
          </a:stretch>
        </p:blipFill>
        <p:spPr>
          <a:xfrm>
            <a:off x="3452018" y="1292063"/>
            <a:ext cx="9351988" cy="6001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5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53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54" name="description of technique (materials, etc.)"/>
          <p:cNvSpPr txBox="1"/>
          <p:nvPr/>
        </p:nvSpPr>
        <p:spPr>
          <a:xfrm>
            <a:off x="4775869" y="7059598"/>
            <a:ext cx="6704262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 (materials, etc.)</a:t>
            </a:r>
          </a:p>
        </p:txBody>
      </p:sp>
      <p:sp>
        <p:nvSpPr>
          <p:cNvPr id="555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try-in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try-in</a:t>
            </a:r>
          </a:p>
        </p:txBody>
      </p:sp>
      <p:sp>
        <p:nvSpPr>
          <p:cNvPr id="557" name="metal try-in"/>
          <p:cNvSpPr txBox="1"/>
          <p:nvPr/>
        </p:nvSpPr>
        <p:spPr>
          <a:xfrm>
            <a:off x="6702335" y="5702300"/>
            <a:ext cx="285133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cap="all">
                <a:solidFill>
                  <a:srgbClr val="BB617F"/>
                </a:solidFill>
              </a:defRPr>
            </a:lvl1pPr>
          </a:lstStyle>
          <a:p>
            <a:r>
              <a:t>metal try-in</a:t>
            </a:r>
          </a:p>
        </p:txBody>
      </p:sp>
      <p:sp>
        <p:nvSpPr>
          <p:cNvPr id="558" name="if metal-ceramic"/>
          <p:cNvSpPr txBox="1"/>
          <p:nvPr/>
        </p:nvSpPr>
        <p:spPr>
          <a:xfrm>
            <a:off x="1409058" y="8390607"/>
            <a:ext cx="246285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100" i="1">
                <a:solidFill>
                  <a:srgbClr val="9417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if metal-ceramic</a:t>
            </a:r>
          </a:p>
        </p:txBody>
      </p:sp>
      <p:pic>
        <p:nvPicPr>
          <p:cNvPr id="559" name="IMG_4546.jpg" descr="IMG_45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80" y="1542027"/>
            <a:ext cx="15964240" cy="3392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6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3" name="IMG_3669.JPG" descr="IMG_3669.JPG"/>
          <p:cNvPicPr>
            <a:picLocks noChangeAspect="1"/>
          </p:cNvPicPr>
          <p:nvPr/>
        </p:nvPicPr>
        <p:blipFill>
          <a:blip r:embed="rId3"/>
          <a:srcRect l="593" t="2134" r="40759" b="48039"/>
          <a:stretch>
            <a:fillRect/>
          </a:stretch>
        </p:blipFill>
        <p:spPr>
          <a:xfrm>
            <a:off x="2408195" y="1385093"/>
            <a:ext cx="11439769" cy="5266880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65" name="description of technique (materials, etc.)"/>
          <p:cNvSpPr txBox="1"/>
          <p:nvPr/>
        </p:nvSpPr>
        <p:spPr>
          <a:xfrm>
            <a:off x="4775869" y="7832724"/>
            <a:ext cx="6704262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technique (materials, etc.)</a:t>
            </a:r>
          </a:p>
        </p:txBody>
      </p:sp>
      <p:sp>
        <p:nvSpPr>
          <p:cNvPr id="566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7" name="try-in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try-in</a:t>
            </a:r>
          </a:p>
        </p:txBody>
      </p:sp>
      <p:sp>
        <p:nvSpPr>
          <p:cNvPr id="568" name="ceramic try-in"/>
          <p:cNvSpPr txBox="1"/>
          <p:nvPr/>
        </p:nvSpPr>
        <p:spPr>
          <a:xfrm>
            <a:off x="6422184" y="6924873"/>
            <a:ext cx="341163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cap="all">
                <a:solidFill>
                  <a:srgbClr val="BB617F"/>
                </a:solidFill>
              </a:defRPr>
            </a:lvl1pPr>
          </a:lstStyle>
          <a:p>
            <a:r>
              <a:t>ceramic try-in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71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72" name="Linea"/>
          <p:cNvSpPr/>
          <p:nvPr/>
        </p:nvSpPr>
        <p:spPr>
          <a:xfrm>
            <a:off x="11432449" y="928920"/>
            <a:ext cx="1699851" cy="3198038"/>
          </a:xfrm>
          <a:prstGeom prst="line">
            <a:avLst/>
          </a:prstGeom>
          <a:ln w="1181100">
            <a:solidFill>
              <a:srgbClr val="FFFFFF"/>
            </a:solidFill>
            <a:miter lim="400000"/>
          </a:ln>
        </p:spPr>
        <p:txBody>
          <a:bodyPr lIns="47625" tIns="47625" rIns="47625" bIns="47625" anchor="ctr"/>
          <a:lstStyle/>
          <a:p>
            <a:pPr defTabSz="547687"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73" name="Linea"/>
          <p:cNvSpPr/>
          <p:nvPr/>
        </p:nvSpPr>
        <p:spPr>
          <a:xfrm flipH="1">
            <a:off x="3729105" y="1036076"/>
            <a:ext cx="1699851" cy="3198038"/>
          </a:xfrm>
          <a:prstGeom prst="line">
            <a:avLst/>
          </a:prstGeom>
          <a:ln w="1181100">
            <a:solidFill>
              <a:srgbClr val="FFFFFF"/>
            </a:solidFill>
            <a:miter lim="400000"/>
          </a:ln>
        </p:spPr>
        <p:txBody>
          <a:bodyPr lIns="47625" tIns="47625" rIns="47625" bIns="47625" anchor="ctr"/>
          <a:lstStyle/>
          <a:p>
            <a:pPr defTabSz="547687"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75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76" name="description of occlusal scheme"/>
          <p:cNvSpPr txBox="1"/>
          <p:nvPr/>
        </p:nvSpPr>
        <p:spPr>
          <a:xfrm>
            <a:off x="5580332" y="7832724"/>
            <a:ext cx="5095336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occlusal scheme</a:t>
            </a:r>
          </a:p>
        </p:txBody>
      </p:sp>
      <p:sp>
        <p:nvSpPr>
          <p:cNvPr id="57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  <p:sp>
        <p:nvSpPr>
          <p:cNvPr id="579" name="occlusal contacts"/>
          <p:cNvSpPr txBox="1">
            <a:spLocks noGrp="1"/>
          </p:cNvSpPr>
          <p:nvPr>
            <p:ph type="title"/>
          </p:nvPr>
        </p:nvSpPr>
        <p:spPr>
          <a:xfrm>
            <a:off x="3841013" y="6972870"/>
            <a:ext cx="8573974" cy="654031"/>
          </a:xfrm>
          <a:prstGeom prst="rect">
            <a:avLst/>
          </a:prstGeom>
        </p:spPr>
        <p:txBody>
          <a:bodyPr lIns="44648" tIns="44648" rIns="44648" bIns="44648" anchor="t">
            <a:normAutofit/>
          </a:bodyPr>
          <a:lstStyle>
            <a:lvl1pPr>
              <a:defRPr sz="3700">
                <a:solidFill>
                  <a:srgbClr val="BB617F"/>
                </a:solidFill>
              </a:defRPr>
            </a:lvl1pPr>
          </a:lstStyle>
          <a:p>
            <a:r>
              <a:t>occlusal contacts</a:t>
            </a:r>
          </a:p>
        </p:txBody>
      </p:sp>
      <p:pic>
        <p:nvPicPr>
          <p:cNvPr id="12" name="IMG_3681.JPG" descr="IMG_3681.JPG"/>
          <p:cNvPicPr>
            <a:picLocks noChangeAspect="1"/>
          </p:cNvPicPr>
          <p:nvPr/>
        </p:nvPicPr>
        <p:blipFill>
          <a:blip r:embed="rId3"/>
          <a:srcRect t="15393" b="21831"/>
          <a:stretch>
            <a:fillRect/>
          </a:stretch>
        </p:blipFill>
        <p:spPr>
          <a:xfrm>
            <a:off x="1221779" y="2222080"/>
            <a:ext cx="13812450" cy="400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82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83" name="PROTRUSIVE AND LATERAL MOVEMENTS"/>
          <p:cNvSpPr txBox="1">
            <a:spLocks noGrp="1"/>
          </p:cNvSpPr>
          <p:nvPr>
            <p:ph type="title"/>
          </p:nvPr>
        </p:nvSpPr>
        <p:spPr>
          <a:xfrm>
            <a:off x="3841013" y="6420408"/>
            <a:ext cx="8573974" cy="654031"/>
          </a:xfrm>
          <a:prstGeom prst="rect">
            <a:avLst/>
          </a:prstGeom>
        </p:spPr>
        <p:txBody>
          <a:bodyPr lIns="44648" tIns="44648" rIns="44648" bIns="44648" anchor="t">
            <a:normAutofit fontScale="90000"/>
          </a:bodyPr>
          <a:lstStyle>
            <a:lvl1pPr algn="l">
              <a:defRPr sz="3700">
                <a:solidFill>
                  <a:srgbClr val="BB617F"/>
                </a:solidFill>
              </a:defRPr>
            </a:lvl1pPr>
          </a:lstStyle>
          <a:p>
            <a:r>
              <a:t>PROTRUSIVE AND LATERAL MOVEMENTS</a:t>
            </a:r>
          </a:p>
        </p:txBody>
      </p:sp>
      <p:pic>
        <p:nvPicPr>
          <p:cNvPr id="584" name="IMG_3673.JPG" descr="IMG_3673.JPG"/>
          <p:cNvPicPr>
            <a:picLocks noChangeAspect="1"/>
          </p:cNvPicPr>
          <p:nvPr/>
        </p:nvPicPr>
        <p:blipFill>
          <a:blip r:embed="rId3"/>
          <a:srcRect t="4258" r="2130" b="22507"/>
          <a:stretch>
            <a:fillRect/>
          </a:stretch>
        </p:blipFill>
        <p:spPr>
          <a:xfrm>
            <a:off x="173236" y="1436796"/>
            <a:ext cx="15909629" cy="3313663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86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7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  <p:sp>
        <p:nvSpPr>
          <p:cNvPr id="588" name="description of occlusal scheme"/>
          <p:cNvSpPr txBox="1"/>
          <p:nvPr/>
        </p:nvSpPr>
        <p:spPr>
          <a:xfrm>
            <a:off x="5580332" y="7832724"/>
            <a:ext cx="5095336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occlusal scheme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91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92" name="IMG_3671.JPG" descr="IMG_3671.JPG"/>
          <p:cNvPicPr>
            <a:picLocks noChangeAspect="1"/>
          </p:cNvPicPr>
          <p:nvPr/>
        </p:nvPicPr>
        <p:blipFill>
          <a:blip r:embed="rId3"/>
          <a:srcRect l="17963" t="11439" r="15357" b="8884"/>
          <a:stretch>
            <a:fillRect/>
          </a:stretch>
        </p:blipFill>
        <p:spPr>
          <a:xfrm>
            <a:off x="1996063" y="1257538"/>
            <a:ext cx="12263777" cy="6775819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594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5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598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99" name="IMG_3674.JPG" descr="IMG_3674.JPG"/>
          <p:cNvPicPr>
            <a:picLocks noChangeAspect="1"/>
          </p:cNvPicPr>
          <p:nvPr/>
        </p:nvPicPr>
        <p:blipFill>
          <a:blip r:embed="rId3"/>
          <a:srcRect l="14015" t="26238" r="17694" b="14265"/>
          <a:stretch>
            <a:fillRect/>
          </a:stretch>
        </p:blipFill>
        <p:spPr>
          <a:xfrm>
            <a:off x="2231866" y="1747296"/>
            <a:ext cx="11101281" cy="4471997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post-op radiographs"/>
          <p:cNvSpPr txBox="1">
            <a:spLocks noGrp="1"/>
          </p:cNvSpPr>
          <p:nvPr>
            <p:ph type="title"/>
          </p:nvPr>
        </p:nvSpPr>
        <p:spPr>
          <a:xfrm>
            <a:off x="3841013" y="6420408"/>
            <a:ext cx="8573974" cy="654031"/>
          </a:xfrm>
          <a:prstGeom prst="rect">
            <a:avLst/>
          </a:prstGeom>
        </p:spPr>
        <p:txBody>
          <a:bodyPr lIns="44648" tIns="44648" rIns="44648" bIns="44648" anchor="t">
            <a:normAutofit fontScale="90000"/>
          </a:bodyPr>
          <a:lstStyle>
            <a:lvl1pPr defTabSz="447801">
              <a:defRPr sz="3936">
                <a:solidFill>
                  <a:srgbClr val="BB617F"/>
                </a:solidFill>
              </a:defRPr>
            </a:lvl1pPr>
          </a:lstStyle>
          <a:p>
            <a:r>
              <a:rPr dirty="0"/>
              <a:t>post-op</a:t>
            </a:r>
            <a:r>
              <a:rPr lang="en-GB" dirty="0" err="1"/>
              <a:t>erative</a:t>
            </a:r>
            <a:r>
              <a:rPr dirty="0"/>
              <a:t> radiographs</a:t>
            </a:r>
          </a:p>
        </p:txBody>
      </p:sp>
      <p:sp>
        <p:nvSpPr>
          <p:cNvPr id="602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603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4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magine" descr="Immagine"/>
          <p:cNvPicPr>
            <a:picLocks noChangeAspect="1"/>
          </p:cNvPicPr>
          <p:nvPr/>
        </p:nvPicPr>
        <p:blipFill>
          <a:blip r:embed="rId2"/>
          <a:srcRect t="50414"/>
          <a:stretch>
            <a:fillRect/>
          </a:stretch>
        </p:blipFill>
        <p:spPr>
          <a:xfrm>
            <a:off x="7930350" y="1442391"/>
            <a:ext cx="7512672" cy="5105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magine" descr="Immagine"/>
          <p:cNvPicPr>
            <a:picLocks noChangeAspect="1"/>
          </p:cNvPicPr>
          <p:nvPr/>
        </p:nvPicPr>
        <p:blipFill>
          <a:blip r:embed="rId2"/>
          <a:srcRect b="49211"/>
          <a:stretch>
            <a:fillRect/>
          </a:stretch>
        </p:blipFill>
        <p:spPr>
          <a:xfrm>
            <a:off x="150162" y="1442391"/>
            <a:ext cx="7334499" cy="5105439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09" name="Afbeelding 2" descr="Afbeelding 2"/>
          <p:cNvPicPr>
            <a:picLocks noChangeAspect="1"/>
          </p:cNvPicPr>
          <p:nvPr/>
        </p:nvPicPr>
        <p:blipFill>
          <a:blip r:embed="rId3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10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611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2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  <p:sp>
        <p:nvSpPr>
          <p:cNvPr id="613" name="post-op radiographs"/>
          <p:cNvSpPr txBox="1">
            <a:spLocks noGrp="1"/>
          </p:cNvSpPr>
          <p:nvPr>
            <p:ph type="title"/>
          </p:nvPr>
        </p:nvSpPr>
        <p:spPr>
          <a:xfrm>
            <a:off x="3841013" y="7215482"/>
            <a:ext cx="8573974" cy="654031"/>
          </a:xfrm>
          <a:prstGeom prst="rect">
            <a:avLst/>
          </a:prstGeom>
        </p:spPr>
        <p:txBody>
          <a:bodyPr lIns="44648" tIns="44648" rIns="44648" bIns="44648" anchor="t">
            <a:normAutofit fontScale="90000"/>
          </a:bodyPr>
          <a:lstStyle>
            <a:lvl1pPr defTabSz="447801">
              <a:defRPr sz="3936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535353"/>
                </a:solidFill>
              </a:defRPr>
            </a:pPr>
            <a:r>
              <a:rPr>
                <a:solidFill>
                  <a:srgbClr val="FFFFFF"/>
                </a:solidFill>
              </a:rPr>
              <a:t>post-op radiographs</a:t>
            </a:r>
          </a:p>
        </p:txBody>
      </p:sp>
      <p:sp>
        <p:nvSpPr>
          <p:cNvPr id="614" name="post-op periodontal chart"/>
          <p:cNvSpPr txBox="1"/>
          <p:nvPr/>
        </p:nvSpPr>
        <p:spPr>
          <a:xfrm>
            <a:off x="3841013" y="7215482"/>
            <a:ext cx="8573974" cy="65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648" tIns="44648" rIns="44648" bIns="44648">
            <a:normAutofit fontScale="92500"/>
          </a:bodyPr>
          <a:lstStyle>
            <a:lvl1pPr defTabSz="447801">
              <a:defRPr sz="3936" cap="all">
                <a:solidFill>
                  <a:srgbClr val="BB617F"/>
                </a:solidFill>
              </a:defRPr>
            </a:lvl1pPr>
          </a:lstStyle>
          <a:p>
            <a:r>
              <a:rPr dirty="0"/>
              <a:t>post-op</a:t>
            </a:r>
            <a:r>
              <a:rPr lang="en-GB" dirty="0" err="1"/>
              <a:t>erative</a:t>
            </a:r>
            <a:r>
              <a:rPr dirty="0"/>
              <a:t> periodontal chart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17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18" name="other views"/>
          <p:cNvSpPr txBox="1">
            <a:spLocks noGrp="1"/>
          </p:cNvSpPr>
          <p:nvPr>
            <p:ph type="title"/>
          </p:nvPr>
        </p:nvSpPr>
        <p:spPr>
          <a:xfrm>
            <a:off x="6344602" y="7409825"/>
            <a:ext cx="2997836" cy="654031"/>
          </a:xfrm>
          <a:prstGeom prst="rect">
            <a:avLst/>
          </a:prstGeom>
        </p:spPr>
        <p:txBody>
          <a:bodyPr lIns="44648" tIns="44648" rIns="44648" bIns="44648" anchor="t">
            <a:normAutofit fontScale="90000"/>
          </a:bodyPr>
          <a:lstStyle>
            <a:lvl1pPr algn="l">
              <a:defRPr sz="3700">
                <a:solidFill>
                  <a:srgbClr val="BB617F"/>
                </a:solidFill>
              </a:defRPr>
            </a:lvl1pPr>
          </a:lstStyle>
          <a:p>
            <a:r>
              <a:t>other views</a:t>
            </a:r>
          </a:p>
        </p:txBody>
      </p:sp>
      <p:sp>
        <p:nvSpPr>
          <p:cNvPr id="619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620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  <p:pic>
        <p:nvPicPr>
          <p:cNvPr id="621" name="IMG_3675.JPG" descr="IMG_3675.JPG"/>
          <p:cNvPicPr>
            <a:picLocks noChangeAspect="1"/>
          </p:cNvPicPr>
          <p:nvPr/>
        </p:nvPicPr>
        <p:blipFill>
          <a:blip r:embed="rId3"/>
          <a:srcRect l="1578" t="13417" r="22968" b="10723"/>
          <a:stretch>
            <a:fillRect/>
          </a:stretch>
        </p:blipFill>
        <p:spPr>
          <a:xfrm>
            <a:off x="441087" y="1539828"/>
            <a:ext cx="7593493" cy="427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IMG_3676.JPG" descr="IMG_3676.JPG"/>
          <p:cNvPicPr>
            <a:picLocks noChangeAspect="1"/>
          </p:cNvPicPr>
          <p:nvPr/>
        </p:nvPicPr>
        <p:blipFill>
          <a:blip r:embed="rId4"/>
          <a:srcRect r="14778" b="18759"/>
          <a:stretch>
            <a:fillRect/>
          </a:stretch>
        </p:blipFill>
        <p:spPr>
          <a:xfrm>
            <a:off x="8043856" y="1430886"/>
            <a:ext cx="7662333" cy="4417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IMG_3678.JPG" descr="IMG_3678.JPG"/>
          <p:cNvPicPr>
            <a:picLocks noChangeAspect="1"/>
          </p:cNvPicPr>
          <p:nvPr/>
        </p:nvPicPr>
        <p:blipFill>
          <a:blip r:embed="rId5"/>
          <a:srcRect l="6013" t="5019" r="27745" b="3679"/>
          <a:stretch>
            <a:fillRect/>
          </a:stretch>
        </p:blipFill>
        <p:spPr>
          <a:xfrm>
            <a:off x="10411567" y="5915995"/>
            <a:ext cx="3596703" cy="3173530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27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28" name="other views"/>
          <p:cNvSpPr txBox="1">
            <a:spLocks noGrp="1"/>
          </p:cNvSpPr>
          <p:nvPr>
            <p:ph type="title"/>
          </p:nvPr>
        </p:nvSpPr>
        <p:spPr>
          <a:xfrm>
            <a:off x="6344602" y="7409825"/>
            <a:ext cx="2997836" cy="654031"/>
          </a:xfrm>
          <a:prstGeom prst="rect">
            <a:avLst/>
          </a:prstGeom>
        </p:spPr>
        <p:txBody>
          <a:bodyPr lIns="44648" tIns="44648" rIns="44648" bIns="44648" anchor="t">
            <a:normAutofit fontScale="90000"/>
          </a:bodyPr>
          <a:lstStyle>
            <a:lvl1pPr algn="l">
              <a:defRPr sz="3700">
                <a:solidFill>
                  <a:srgbClr val="BB617F"/>
                </a:solidFill>
              </a:defRPr>
            </a:lvl1pPr>
          </a:lstStyle>
          <a:p>
            <a:r>
              <a:t>other views</a:t>
            </a:r>
          </a:p>
        </p:txBody>
      </p:sp>
      <p:sp>
        <p:nvSpPr>
          <p:cNvPr id="629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630" name="final results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final results</a:t>
            </a:r>
          </a:p>
        </p:txBody>
      </p:sp>
      <p:pic>
        <p:nvPicPr>
          <p:cNvPr id="631" name="IMG_3678.JPG" descr="IMG_3678.JPG"/>
          <p:cNvPicPr>
            <a:picLocks noChangeAspect="1"/>
          </p:cNvPicPr>
          <p:nvPr/>
        </p:nvPicPr>
        <p:blipFill>
          <a:blip r:embed="rId3"/>
          <a:srcRect l="6013" t="5019" r="27745" b="3679"/>
          <a:stretch>
            <a:fillRect/>
          </a:stretch>
        </p:blipFill>
        <p:spPr>
          <a:xfrm>
            <a:off x="190607" y="2069759"/>
            <a:ext cx="3984100" cy="3515348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33" name="IMG_3679.JPG" descr="IMG_3679.JPG"/>
          <p:cNvPicPr>
            <a:picLocks noChangeAspect="1"/>
          </p:cNvPicPr>
          <p:nvPr/>
        </p:nvPicPr>
        <p:blipFill>
          <a:blip r:embed="rId4"/>
          <a:srcRect l="13985" t="1781" r="13985" b="3229"/>
          <a:stretch>
            <a:fillRect/>
          </a:stretch>
        </p:blipFill>
        <p:spPr>
          <a:xfrm>
            <a:off x="10797814" y="2440601"/>
            <a:ext cx="5215244" cy="318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G_3682.JPG" descr="IMG_3682.JPG"/>
          <p:cNvPicPr>
            <a:picLocks noChangeAspect="1"/>
          </p:cNvPicPr>
          <p:nvPr/>
        </p:nvPicPr>
        <p:blipFill>
          <a:blip r:embed="rId5"/>
          <a:srcRect r="14259"/>
          <a:stretch>
            <a:fillRect/>
          </a:stretch>
        </p:blipFill>
        <p:spPr>
          <a:xfrm>
            <a:off x="4330573" y="2069759"/>
            <a:ext cx="6311483" cy="3515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MEDICAL HISTORY"/>
          <p:cNvSpPr txBox="1"/>
          <p:nvPr/>
        </p:nvSpPr>
        <p:spPr>
          <a:xfrm>
            <a:off x="5221349" y="326250"/>
            <a:ext cx="581330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MEDICAL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HISTORY </a:t>
            </a:r>
          </a:p>
        </p:txBody>
      </p:sp>
      <p:sp>
        <p:nvSpPr>
          <p:cNvPr id="234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35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IMG_3599.JPG" descr="IMG_3599.JPG"/>
          <p:cNvPicPr>
            <a:picLocks noChangeAspect="1"/>
          </p:cNvPicPr>
          <p:nvPr/>
        </p:nvPicPr>
        <p:blipFill>
          <a:blip r:embed="rId3"/>
          <a:srcRect l="39395" r="38776" b="6913"/>
          <a:stretch>
            <a:fillRect/>
          </a:stretch>
        </p:blipFill>
        <p:spPr>
          <a:xfrm>
            <a:off x="670844" y="1219804"/>
            <a:ext cx="5760995" cy="6211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Relevant Medical ComplaintS:…"/>
          <p:cNvSpPr txBox="1"/>
          <p:nvPr/>
        </p:nvSpPr>
        <p:spPr>
          <a:xfrm>
            <a:off x="7274928" y="1953486"/>
            <a:ext cx="6631043" cy="604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Relevant Medical </a:t>
            </a:r>
            <a:r>
              <a:rPr dirty="0" err="1"/>
              <a:t>ComplaintS</a:t>
            </a:r>
            <a:r>
              <a:rPr dirty="0"/>
              <a:t>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current MEDICATIONS: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-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ASA SCORE: </a:t>
            </a:r>
            <a:endParaRPr sz="2000" dirty="0">
              <a:solidFill>
                <a:srgbClr val="6898D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37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39" name="treatment"/>
          <p:cNvSpPr txBox="1"/>
          <p:nvPr/>
        </p:nvSpPr>
        <p:spPr>
          <a:xfrm>
            <a:off x="334009" y="88899"/>
            <a:ext cx="299783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treatment</a:t>
            </a:r>
          </a:p>
        </p:txBody>
      </p:sp>
      <p:sp>
        <p:nvSpPr>
          <p:cNvPr id="640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1" name="MAINTENANCE PROgram"/>
          <p:cNvSpPr txBox="1"/>
          <p:nvPr/>
        </p:nvSpPr>
        <p:spPr>
          <a:xfrm>
            <a:off x="2925902" y="405507"/>
            <a:ext cx="1040419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cap="all">
                <a:solidFill>
                  <a:srgbClr val="0433FF"/>
                </a:solidFill>
              </a:defRPr>
            </a:lvl1pPr>
          </a:lstStyle>
          <a:p>
            <a:r>
              <a:t>MAINTENANCE PROgram</a:t>
            </a:r>
          </a:p>
        </p:txBody>
      </p:sp>
      <p:sp>
        <p:nvSpPr>
          <p:cNvPr id="642" name="description of maintenance program"/>
          <p:cNvSpPr txBox="1"/>
          <p:nvPr/>
        </p:nvSpPr>
        <p:spPr>
          <a:xfrm>
            <a:off x="5022645" y="7832724"/>
            <a:ext cx="6210710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maintenance program </a:t>
            </a:r>
          </a:p>
        </p:txBody>
      </p:sp>
      <p:pic>
        <p:nvPicPr>
          <p:cNvPr id="9" name="IMG_3680.JPG" descr="IMG_3680.JPG"/>
          <p:cNvPicPr>
            <a:picLocks noChangeAspect="1"/>
          </p:cNvPicPr>
          <p:nvPr/>
        </p:nvPicPr>
        <p:blipFill>
          <a:blip r:embed="rId3"/>
          <a:srcRect l="14149" t="14877" r="14149" b="14877"/>
          <a:stretch>
            <a:fillRect/>
          </a:stretch>
        </p:blipFill>
        <p:spPr>
          <a:xfrm>
            <a:off x="2808089" y="1142142"/>
            <a:ext cx="10639637" cy="4819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45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47" name="follow-up evaluation"/>
          <p:cNvSpPr txBox="1"/>
          <p:nvPr/>
        </p:nvSpPr>
        <p:spPr>
          <a:xfrm>
            <a:off x="4112443" y="232646"/>
            <a:ext cx="803111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follow-up evaluation</a:t>
            </a:r>
            <a:r>
              <a:rPr cap="none">
                <a:solidFill>
                  <a:srgbClr val="C95A7E"/>
                </a:solidFill>
              </a:rPr>
              <a:t> </a:t>
            </a:r>
          </a:p>
        </p:txBody>
      </p:sp>
      <p:sp>
        <p:nvSpPr>
          <p:cNvPr id="648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9" name="description of findings"/>
          <p:cNvSpPr txBox="1"/>
          <p:nvPr/>
        </p:nvSpPr>
        <p:spPr>
          <a:xfrm>
            <a:off x="6283002" y="7832724"/>
            <a:ext cx="3689996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findings</a:t>
            </a:r>
          </a:p>
        </p:txBody>
      </p:sp>
      <p:sp>
        <p:nvSpPr>
          <p:cNvPr id="650" name="TIME OF FOLLOW-UP: (at least 1 year)"/>
          <p:cNvSpPr txBox="1"/>
          <p:nvPr/>
        </p:nvSpPr>
        <p:spPr>
          <a:xfrm>
            <a:off x="472835" y="1115838"/>
            <a:ext cx="62882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TIME OF FOLLOW-UP: (at least 1 year)</a:t>
            </a:r>
          </a:p>
        </p:txBody>
      </p:sp>
      <p:pic>
        <p:nvPicPr>
          <p:cNvPr id="9" name="IMG_3673.JPG" descr="IMG_3673.JPG"/>
          <p:cNvPicPr>
            <a:picLocks noChangeAspect="1"/>
          </p:cNvPicPr>
          <p:nvPr/>
        </p:nvPicPr>
        <p:blipFill>
          <a:blip r:embed="rId3"/>
          <a:srcRect t="4258" r="2130" b="22507"/>
          <a:stretch>
            <a:fillRect/>
          </a:stretch>
        </p:blipFill>
        <p:spPr>
          <a:xfrm>
            <a:off x="173236" y="2102940"/>
            <a:ext cx="15909629" cy="3313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9728138"/>
      </p:ext>
    </p:extLst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53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4" name="follow-up evaluation"/>
          <p:cNvSpPr txBox="1"/>
          <p:nvPr/>
        </p:nvSpPr>
        <p:spPr>
          <a:xfrm>
            <a:off x="4112443" y="232646"/>
            <a:ext cx="803111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follow-up evaluation</a:t>
            </a:r>
            <a:r>
              <a:rPr cap="none">
                <a:solidFill>
                  <a:srgbClr val="C95A7E"/>
                </a:solidFill>
              </a:rPr>
              <a:t> </a:t>
            </a:r>
          </a:p>
        </p:txBody>
      </p:sp>
      <p:sp>
        <p:nvSpPr>
          <p:cNvPr id="656" name="description of findings"/>
          <p:cNvSpPr txBox="1"/>
          <p:nvPr/>
        </p:nvSpPr>
        <p:spPr>
          <a:xfrm>
            <a:off x="6283002" y="7832724"/>
            <a:ext cx="3689996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findings</a:t>
            </a:r>
          </a:p>
        </p:txBody>
      </p:sp>
      <p:pic>
        <p:nvPicPr>
          <p:cNvPr id="657" name="IMG_3681.JPG" descr="IMG_3681.JPG"/>
          <p:cNvPicPr>
            <a:picLocks noChangeAspect="1"/>
          </p:cNvPicPr>
          <p:nvPr/>
        </p:nvPicPr>
        <p:blipFill>
          <a:blip r:embed="rId3"/>
          <a:srcRect t="15393" b="21831"/>
          <a:stretch>
            <a:fillRect/>
          </a:stretch>
        </p:blipFill>
        <p:spPr>
          <a:xfrm>
            <a:off x="1221779" y="2222080"/>
            <a:ext cx="13812450" cy="4009118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TIME OF FOLLOW-UP: (at least 1 year)"/>
          <p:cNvSpPr txBox="1"/>
          <p:nvPr/>
        </p:nvSpPr>
        <p:spPr>
          <a:xfrm>
            <a:off x="472835" y="1115838"/>
            <a:ext cx="62882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TIME OF FOLLOW-UP: (at least 1 year)</a:t>
            </a:r>
          </a:p>
        </p:txBody>
      </p:sp>
      <p:sp>
        <p:nvSpPr>
          <p:cNvPr id="9" name="Bilancia"/>
          <p:cNvSpPr/>
          <p:nvPr/>
        </p:nvSpPr>
        <p:spPr>
          <a:xfrm>
            <a:off x="422425" y="7919565"/>
            <a:ext cx="971264" cy="84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61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62" name="follow-up evaluation"/>
          <p:cNvSpPr txBox="1"/>
          <p:nvPr/>
        </p:nvSpPr>
        <p:spPr>
          <a:xfrm>
            <a:off x="4112443" y="232646"/>
            <a:ext cx="803111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follow-up evaluation</a:t>
            </a:r>
            <a:r>
              <a:rPr cap="none">
                <a:solidFill>
                  <a:srgbClr val="C95A7E"/>
                </a:solidFill>
              </a:rPr>
              <a:t> </a:t>
            </a:r>
          </a:p>
        </p:txBody>
      </p:sp>
      <p:sp>
        <p:nvSpPr>
          <p:cNvPr id="663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description of radiographic findings"/>
          <p:cNvSpPr txBox="1"/>
          <p:nvPr/>
        </p:nvSpPr>
        <p:spPr>
          <a:xfrm>
            <a:off x="5221020" y="7832724"/>
            <a:ext cx="5813960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description of radiographic findings</a:t>
            </a:r>
          </a:p>
        </p:txBody>
      </p:sp>
      <p:pic>
        <p:nvPicPr>
          <p:cNvPr id="665" name="IMG_3674.JPG" descr="IMG_3674.JPG"/>
          <p:cNvPicPr>
            <a:picLocks noChangeAspect="1"/>
          </p:cNvPicPr>
          <p:nvPr/>
        </p:nvPicPr>
        <p:blipFill>
          <a:blip r:embed="rId3"/>
          <a:srcRect l="14015" t="26238" r="17694" b="14265"/>
          <a:stretch>
            <a:fillRect/>
          </a:stretch>
        </p:blipFill>
        <p:spPr>
          <a:xfrm>
            <a:off x="2231866" y="2234841"/>
            <a:ext cx="11101281" cy="4471997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TIME OF FOLLOW-UP: (at least 1 year)"/>
          <p:cNvSpPr txBox="1"/>
          <p:nvPr/>
        </p:nvSpPr>
        <p:spPr>
          <a:xfrm>
            <a:off x="472835" y="1115838"/>
            <a:ext cx="62882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TIME OF FOLLOW-UP: (at least 1 year)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669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70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1" name="case evaluation &amp; personal reflections"/>
          <p:cNvSpPr txBox="1"/>
          <p:nvPr/>
        </p:nvSpPr>
        <p:spPr>
          <a:xfrm>
            <a:off x="1137394" y="232646"/>
            <a:ext cx="1398121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 cap="all">
                <a:solidFill>
                  <a:srgbClr val="815982"/>
                </a:solidFill>
              </a:defRPr>
            </a:lvl1pPr>
          </a:lstStyle>
          <a:p>
            <a:pPr>
              <a:defRPr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case evaluation &amp; personal reflections</a:t>
            </a:r>
          </a:p>
        </p:txBody>
      </p:sp>
      <p:pic>
        <p:nvPicPr>
          <p:cNvPr id="672" name="IMG_3680.JPG" descr="IMG_3680.JPG"/>
          <p:cNvPicPr>
            <a:picLocks noChangeAspect="1"/>
          </p:cNvPicPr>
          <p:nvPr/>
        </p:nvPicPr>
        <p:blipFill>
          <a:blip r:embed="rId3"/>
          <a:srcRect l="14149" t="14877" r="14149" b="14877"/>
          <a:stretch>
            <a:fillRect/>
          </a:stretch>
        </p:blipFill>
        <p:spPr>
          <a:xfrm>
            <a:off x="7983594" y="1318132"/>
            <a:ext cx="5450244" cy="2468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G_3645.JPG" descr="IMG_3645.JPG"/>
          <p:cNvPicPr>
            <a:picLocks noChangeAspect="1"/>
          </p:cNvPicPr>
          <p:nvPr/>
        </p:nvPicPr>
        <p:blipFill>
          <a:blip r:embed="rId4"/>
          <a:srcRect l="9296" t="3633" r="3508" b="3633"/>
          <a:stretch>
            <a:fillRect/>
          </a:stretch>
        </p:blipFill>
        <p:spPr>
          <a:xfrm>
            <a:off x="2905705" y="1318132"/>
            <a:ext cx="4972788" cy="2469008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before"/>
          <p:cNvSpPr txBox="1"/>
          <p:nvPr/>
        </p:nvSpPr>
        <p:spPr>
          <a:xfrm>
            <a:off x="1803995" y="3294379"/>
            <a:ext cx="99666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before</a:t>
            </a:r>
          </a:p>
        </p:txBody>
      </p:sp>
      <p:sp>
        <p:nvSpPr>
          <p:cNvPr id="675" name="after"/>
          <p:cNvSpPr txBox="1"/>
          <p:nvPr/>
        </p:nvSpPr>
        <p:spPr>
          <a:xfrm>
            <a:off x="13538923" y="3294379"/>
            <a:ext cx="72492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after</a:t>
            </a:r>
          </a:p>
        </p:txBody>
      </p:sp>
      <p:sp>
        <p:nvSpPr>
          <p:cNvPr id="676" name="reflections on therapies, results, prognosis, etc.."/>
          <p:cNvSpPr txBox="1"/>
          <p:nvPr/>
        </p:nvSpPr>
        <p:spPr>
          <a:xfrm>
            <a:off x="4288287" y="7832724"/>
            <a:ext cx="7679426" cy="59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47687">
              <a:defRPr sz="3500" i="1">
                <a:solidFill>
                  <a:srgbClr val="0076B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reflections on therapies, results, prognosis, etc..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levant Dental Anamnesis:…"/>
          <p:cNvSpPr txBox="1"/>
          <p:nvPr/>
        </p:nvSpPr>
        <p:spPr>
          <a:xfrm>
            <a:off x="465308" y="4450630"/>
            <a:ext cx="15325384" cy="453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Relevant </a:t>
            </a:r>
            <a:r>
              <a:rPr dirty="0"/>
              <a:t>Dental Anamnesis:</a:t>
            </a:r>
            <a:endParaRPr dirty="0"/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/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/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Chronological Breakdown</a:t>
            </a:r>
            <a:r>
              <a:rPr lang="en-GB" dirty="0"/>
              <a:t> </a:t>
            </a:r>
            <a:r>
              <a:rPr dirty="0"/>
              <a:t> and reasons for tooth loss:</a:t>
            </a:r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/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/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Patient Wishes:</a:t>
            </a:r>
            <a:endParaRPr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Patient Attitude towards Dentistry: </a:t>
            </a:r>
            <a:endParaRPr dirty="0">
              <a:solidFill>
                <a:srgbClr val="6898D8"/>
              </a:solidFill>
            </a:endParaRPr>
          </a:p>
          <a:p>
            <a:pPr algn="just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>
              <a:solidFill>
                <a:srgbClr val="6898D8"/>
              </a:solidFill>
            </a:endParaRPr>
          </a:p>
        </p:txBody>
      </p:sp>
      <p:sp>
        <p:nvSpPr>
          <p:cNvPr id="241" name="DENTAL HISTORY"/>
          <p:cNvSpPr txBox="1"/>
          <p:nvPr/>
        </p:nvSpPr>
        <p:spPr>
          <a:xfrm>
            <a:off x="5378285" y="341630"/>
            <a:ext cx="549943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300" cap="all">
                <a:solidFill>
                  <a:srgbClr val="67A2B2"/>
                </a:solidFill>
              </a:defRPr>
            </a:pPr>
            <a:r>
              <a:rPr>
                <a:solidFill>
                  <a:srgbClr val="815982"/>
                </a:solidFill>
              </a:rPr>
              <a:t>DENTAL</a:t>
            </a:r>
            <a:r>
              <a:t> </a:t>
            </a:r>
            <a:r>
              <a:rPr cap="none">
                <a:solidFill>
                  <a:srgbClr val="C95A7E"/>
                </a:solidFill>
              </a:rPr>
              <a:t>HISTORY </a:t>
            </a:r>
          </a:p>
        </p:txBody>
      </p:sp>
      <p:sp>
        <p:nvSpPr>
          <p:cNvPr id="242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43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4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IMG_3645.JPG" descr="IMG_3645.JPG"/>
          <p:cNvPicPr>
            <a:picLocks noChangeAspect="1"/>
          </p:cNvPicPr>
          <p:nvPr/>
        </p:nvPicPr>
        <p:blipFill>
          <a:blip r:embed="rId3"/>
          <a:srcRect b="7549"/>
          <a:stretch>
            <a:fillRect/>
          </a:stretch>
        </p:blipFill>
        <p:spPr>
          <a:xfrm>
            <a:off x="225455" y="1088808"/>
            <a:ext cx="6696551" cy="310918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LAST  visit to dentist:…"/>
          <p:cNvSpPr txBox="1"/>
          <p:nvPr/>
        </p:nvSpPr>
        <p:spPr>
          <a:xfrm>
            <a:off x="7845554" y="1618627"/>
            <a:ext cx="7854283" cy="243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LAST  visit to dentist:</a:t>
            </a:r>
          </a:p>
          <a:p>
            <a:pPr algn="l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last  hygiene</a:t>
            </a:r>
            <a:r>
              <a:rPr lang="en-GB" dirty="0"/>
              <a:t> visit</a:t>
            </a:r>
            <a:r>
              <a:rPr dirty="0"/>
              <a:t>:</a:t>
            </a:r>
          </a:p>
          <a:p>
            <a:pPr algn="l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r>
              <a:rPr dirty="0"/>
              <a:t>oral hygiene habits:</a:t>
            </a:r>
            <a:endParaRPr dirty="0">
              <a:solidFill>
                <a:srgbClr val="5D91D7"/>
              </a:solidFill>
            </a:endParaRPr>
          </a:p>
          <a:p>
            <a:pPr algn="l">
              <a:lnSpc>
                <a:spcPct val="90000"/>
              </a:lnSpc>
              <a:defRPr sz="2800" cap="all">
                <a:solidFill>
                  <a:srgbClr val="2D5680"/>
                </a:solidFill>
              </a:defRPr>
            </a:pPr>
            <a:endParaRPr dirty="0">
              <a:solidFill>
                <a:srgbClr val="5D91D7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Ex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t>Extraoral exam</a:t>
            </a:r>
          </a:p>
        </p:txBody>
      </p:sp>
      <p:sp>
        <p:nvSpPr>
          <p:cNvPr id="24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5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4" name="Gruppo"/>
          <p:cNvGrpSpPr/>
          <p:nvPr/>
        </p:nvGrpSpPr>
        <p:grpSpPr>
          <a:xfrm>
            <a:off x="2884208" y="764968"/>
            <a:ext cx="10800423" cy="3917208"/>
            <a:chOff x="0" y="0"/>
            <a:chExt cx="10800421" cy="3917207"/>
          </a:xfrm>
        </p:grpSpPr>
        <p:pic>
          <p:nvPicPr>
            <p:cNvPr id="251" name="IMG_3599.JPG" descr="IMG_3599.JPG"/>
            <p:cNvPicPr>
              <a:picLocks noChangeAspect="1"/>
            </p:cNvPicPr>
            <p:nvPr/>
          </p:nvPicPr>
          <p:blipFill>
            <a:blip r:embed="rId3"/>
            <a:srcRect r="78218" b="14606"/>
            <a:stretch>
              <a:fillRect/>
            </a:stretch>
          </p:blipFill>
          <p:spPr>
            <a:xfrm>
              <a:off x="0" y="395567"/>
              <a:ext cx="3515040" cy="348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G_3599.JPG" descr="IMG_3599.JPG"/>
            <p:cNvPicPr>
              <a:picLocks noChangeAspect="1"/>
            </p:cNvPicPr>
            <p:nvPr/>
          </p:nvPicPr>
          <p:blipFill>
            <a:blip r:embed="rId3"/>
            <a:srcRect l="39395" r="38776" b="6913"/>
            <a:stretch>
              <a:fillRect/>
            </a:stretch>
          </p:blipFill>
          <p:spPr>
            <a:xfrm>
              <a:off x="3450147" y="0"/>
              <a:ext cx="3616911" cy="3899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G_3599.JPG" descr="IMG_3599.JPG"/>
            <p:cNvPicPr>
              <a:picLocks noChangeAspect="1"/>
            </p:cNvPicPr>
            <p:nvPr/>
          </p:nvPicPr>
          <p:blipFill>
            <a:blip r:embed="rId3"/>
            <a:srcRect l="78577" t="7303" b="7303"/>
            <a:stretch>
              <a:fillRect/>
            </a:stretch>
          </p:blipFill>
          <p:spPr>
            <a:xfrm>
              <a:off x="7343196" y="433069"/>
              <a:ext cx="3457226" cy="3484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HARD TISSUES:…"/>
          <p:cNvSpPr txBox="1"/>
          <p:nvPr/>
        </p:nvSpPr>
        <p:spPr>
          <a:xfrm>
            <a:off x="1693879" y="5332881"/>
            <a:ext cx="12675520" cy="330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HARD TISSUES: 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SOFT TISSUES: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6898D8"/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/>
              <a:t>TMJ SIGNS &amp; SYMPTOMS:</a:t>
            </a:r>
            <a:endParaRPr dirty="0">
              <a:solidFill>
                <a:srgbClr val="37557D"/>
              </a:solidFill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 dirty="0">
              <a:solidFill>
                <a:srgbClr val="37557D"/>
              </a:solidFill>
            </a:endParaRP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rPr dirty="0">
                <a:solidFill>
                  <a:srgbClr val="37557D"/>
                </a:solidFill>
              </a:rPr>
              <a:t>SKELETAL CLASS</a:t>
            </a:r>
            <a:r>
              <a:rPr lang="en-GB" dirty="0" err="1">
                <a:solidFill>
                  <a:srgbClr val="37557D"/>
                </a:solidFill>
              </a:rPr>
              <a:t>ification</a:t>
            </a:r>
            <a:r>
              <a:rPr dirty="0">
                <a:solidFill>
                  <a:srgbClr val="37557D"/>
                </a:solidFill>
              </a:rPr>
              <a:t>: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259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60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IMG_3648.JPG" descr="IMG_3648.JPG"/>
          <p:cNvPicPr>
            <a:picLocks noChangeAspect="1"/>
          </p:cNvPicPr>
          <p:nvPr/>
        </p:nvPicPr>
        <p:blipFill>
          <a:blip r:embed="rId3"/>
          <a:srcRect l="32168" r="33806" b="21638"/>
          <a:stretch>
            <a:fillRect/>
          </a:stretch>
        </p:blipFill>
        <p:spPr>
          <a:xfrm>
            <a:off x="8819680" y="762992"/>
            <a:ext cx="6745119" cy="495089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RELEVANT Findings (FRONTAL views):"/>
          <p:cNvSpPr txBox="1"/>
          <p:nvPr/>
        </p:nvSpPr>
        <p:spPr>
          <a:xfrm>
            <a:off x="836382" y="5389880"/>
            <a:ext cx="14470047" cy="319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(FRONTAL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pic>
        <p:nvPicPr>
          <p:cNvPr id="264" name="IMG_3645.JPG" descr="IMG_3645.JPG"/>
          <p:cNvPicPr>
            <a:picLocks noChangeAspect="1"/>
          </p:cNvPicPr>
          <p:nvPr/>
        </p:nvPicPr>
        <p:blipFill>
          <a:blip r:embed="rId4"/>
          <a:srcRect l="9296" t="3633" r="3508" b="3633"/>
          <a:stretch>
            <a:fillRect/>
          </a:stretch>
        </p:blipFill>
        <p:spPr>
          <a:xfrm>
            <a:off x="691031" y="955510"/>
            <a:ext cx="8182936" cy="4062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intraoral exam"/>
          <p:cNvSpPr txBox="1"/>
          <p:nvPr/>
        </p:nvSpPr>
        <p:spPr>
          <a:xfrm>
            <a:off x="2406650" y="88900"/>
            <a:ext cx="114427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900" cap="all">
                <a:solidFill>
                  <a:srgbClr val="9B4862"/>
                </a:solidFill>
              </a:defRPr>
            </a:lvl1pPr>
          </a:lstStyle>
          <a:p>
            <a:r>
              <a:rPr dirty="0"/>
              <a:t>intraoral exam</a:t>
            </a:r>
            <a:r>
              <a:rPr lang="en-GB" dirty="0"/>
              <a:t>ination</a:t>
            </a:r>
            <a:endParaRPr dirty="0"/>
          </a:p>
        </p:txBody>
      </p:sp>
      <p:sp>
        <p:nvSpPr>
          <p:cNvPr id="267" name="Tijdelijke aanduiding voor voettekst 3"/>
          <p:cNvSpPr txBox="1"/>
          <p:nvPr/>
        </p:nvSpPr>
        <p:spPr>
          <a:xfrm>
            <a:off x="6240402" y="8744541"/>
            <a:ext cx="377519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914400">
              <a:defRPr sz="1700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EPA</a:t>
            </a:r>
          </a:p>
        </p:txBody>
      </p:sp>
      <p:pic>
        <p:nvPicPr>
          <p:cNvPr id="268" name="Afbeelding 2" descr="Afbeelding 2"/>
          <p:cNvPicPr>
            <a:picLocks noChangeAspect="1"/>
          </p:cNvPicPr>
          <p:nvPr/>
        </p:nvPicPr>
        <p:blipFill>
          <a:blip r:embed="rId2"/>
          <a:srcRect l="7951" t="11083" r="7503" b="10130"/>
          <a:stretch>
            <a:fillRect/>
          </a:stretch>
        </p:blipFill>
        <p:spPr>
          <a:xfrm>
            <a:off x="15077575" y="7973848"/>
            <a:ext cx="1072694" cy="108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76" extrusionOk="0">
                <a:moveTo>
                  <a:pt x="10681" y="0"/>
                </a:moveTo>
                <a:cubicBezTo>
                  <a:pt x="9720" y="-11"/>
                  <a:pt x="8808" y="168"/>
                  <a:pt x="7584" y="527"/>
                </a:cubicBezTo>
                <a:cubicBezTo>
                  <a:pt x="2485" y="2027"/>
                  <a:pt x="-37" y="6487"/>
                  <a:pt x="0" y="10929"/>
                </a:cubicBezTo>
                <a:cubicBezTo>
                  <a:pt x="38" y="15372"/>
                  <a:pt x="2627" y="19797"/>
                  <a:pt x="7751" y="21221"/>
                </a:cubicBezTo>
                <a:cubicBezTo>
                  <a:pt x="8603" y="21458"/>
                  <a:pt x="9503" y="21571"/>
                  <a:pt x="10419" y="21575"/>
                </a:cubicBezTo>
                <a:cubicBezTo>
                  <a:pt x="13165" y="21589"/>
                  <a:pt x="16038" y="20597"/>
                  <a:pt x="18090" y="18814"/>
                </a:cubicBezTo>
                <a:cubicBezTo>
                  <a:pt x="20323" y="16872"/>
                  <a:pt x="21563" y="13544"/>
                  <a:pt x="21457" y="10261"/>
                </a:cubicBezTo>
                <a:cubicBezTo>
                  <a:pt x="21421" y="9166"/>
                  <a:pt x="21231" y="8074"/>
                  <a:pt x="20885" y="7042"/>
                </a:cubicBezTo>
                <a:cubicBezTo>
                  <a:pt x="19898" y="4102"/>
                  <a:pt x="17079" y="1433"/>
                  <a:pt x="14064" y="598"/>
                </a:cubicBezTo>
                <a:cubicBezTo>
                  <a:pt x="12652" y="207"/>
                  <a:pt x="11642" y="12"/>
                  <a:pt x="1068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9" name="RELEVANT Findings (lateral views):"/>
          <p:cNvSpPr txBox="1"/>
          <p:nvPr/>
        </p:nvSpPr>
        <p:spPr>
          <a:xfrm>
            <a:off x="668742" y="5389880"/>
            <a:ext cx="14918515" cy="319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r>
              <a:t>RELEVANT Findings (lateral views):</a:t>
            </a:r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/>
          </a:p>
          <a:p>
            <a:pPr algn="l">
              <a:lnSpc>
                <a:spcPct val="90000"/>
              </a:lnSpc>
              <a:defRPr sz="3300" cap="all">
                <a:solidFill>
                  <a:srgbClr val="2D5680"/>
                </a:solidFill>
              </a:defRPr>
            </a:pPr>
            <a:endParaRPr>
              <a:solidFill>
                <a:srgbClr val="37557D"/>
              </a:solidFill>
            </a:endParaRPr>
          </a:p>
        </p:txBody>
      </p:sp>
      <p:sp>
        <p:nvSpPr>
          <p:cNvPr id="270" name="Martelletto"/>
          <p:cNvSpPr/>
          <p:nvPr/>
        </p:nvSpPr>
        <p:spPr>
          <a:xfrm>
            <a:off x="225456" y="8419367"/>
            <a:ext cx="952969" cy="48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77" y="0"/>
                </a:moveTo>
                <a:cubicBezTo>
                  <a:pt x="15836" y="0"/>
                  <a:pt x="15475" y="677"/>
                  <a:pt x="15455" y="1529"/>
                </a:cubicBezTo>
                <a:lnTo>
                  <a:pt x="15009" y="1529"/>
                </a:lnTo>
                <a:lnTo>
                  <a:pt x="15009" y="7123"/>
                </a:lnTo>
                <a:lnTo>
                  <a:pt x="21600" y="7123"/>
                </a:lnTo>
                <a:lnTo>
                  <a:pt x="21600" y="1529"/>
                </a:lnTo>
                <a:lnTo>
                  <a:pt x="21154" y="1529"/>
                </a:lnTo>
                <a:cubicBezTo>
                  <a:pt x="21134" y="677"/>
                  <a:pt x="20773" y="0"/>
                  <a:pt x="20332" y="0"/>
                </a:cubicBezTo>
                <a:lnTo>
                  <a:pt x="16277" y="0"/>
                </a:lnTo>
                <a:close/>
                <a:moveTo>
                  <a:pt x="15549" y="8078"/>
                </a:moveTo>
                <a:lnTo>
                  <a:pt x="15549" y="9328"/>
                </a:lnTo>
                <a:lnTo>
                  <a:pt x="14122" y="9328"/>
                </a:lnTo>
                <a:lnTo>
                  <a:pt x="14122" y="8652"/>
                </a:lnTo>
                <a:lnTo>
                  <a:pt x="12958" y="8652"/>
                </a:lnTo>
                <a:lnTo>
                  <a:pt x="12958" y="9328"/>
                </a:lnTo>
                <a:lnTo>
                  <a:pt x="643" y="9328"/>
                </a:lnTo>
                <a:cubicBezTo>
                  <a:pt x="287" y="9328"/>
                  <a:pt x="0" y="9985"/>
                  <a:pt x="0" y="10795"/>
                </a:cubicBezTo>
                <a:cubicBezTo>
                  <a:pt x="0" y="11605"/>
                  <a:pt x="287" y="12262"/>
                  <a:pt x="643" y="12262"/>
                </a:cubicBezTo>
                <a:lnTo>
                  <a:pt x="12958" y="12262"/>
                </a:lnTo>
                <a:lnTo>
                  <a:pt x="12958" y="12938"/>
                </a:lnTo>
                <a:lnTo>
                  <a:pt x="14122" y="12938"/>
                </a:lnTo>
                <a:lnTo>
                  <a:pt x="14122" y="12262"/>
                </a:lnTo>
                <a:lnTo>
                  <a:pt x="15549" y="12262"/>
                </a:lnTo>
                <a:lnTo>
                  <a:pt x="15549" y="13512"/>
                </a:lnTo>
                <a:lnTo>
                  <a:pt x="21060" y="13512"/>
                </a:lnTo>
                <a:lnTo>
                  <a:pt x="21060" y="8078"/>
                </a:lnTo>
                <a:lnTo>
                  <a:pt x="15549" y="8078"/>
                </a:lnTo>
                <a:close/>
                <a:moveTo>
                  <a:pt x="15009" y="14477"/>
                </a:moveTo>
                <a:lnTo>
                  <a:pt x="15009" y="20071"/>
                </a:lnTo>
                <a:lnTo>
                  <a:pt x="15455" y="20071"/>
                </a:lnTo>
                <a:cubicBezTo>
                  <a:pt x="15475" y="20923"/>
                  <a:pt x="15836" y="21600"/>
                  <a:pt x="16277" y="21600"/>
                </a:cubicBezTo>
                <a:lnTo>
                  <a:pt x="20332" y="21600"/>
                </a:lnTo>
                <a:cubicBezTo>
                  <a:pt x="20773" y="21600"/>
                  <a:pt x="21134" y="20923"/>
                  <a:pt x="21154" y="20071"/>
                </a:cubicBezTo>
                <a:lnTo>
                  <a:pt x="21600" y="20071"/>
                </a:lnTo>
                <a:lnTo>
                  <a:pt x="21600" y="14477"/>
                </a:lnTo>
                <a:lnTo>
                  <a:pt x="15009" y="14477"/>
                </a:lnTo>
                <a:close/>
              </a:path>
            </a:pathLst>
          </a:custGeom>
          <a:solidFill>
            <a:srgbClr val="9B48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1" name="IMG_3647.JPG" descr="IMG_3647.JPG"/>
          <p:cNvPicPr>
            <a:picLocks noChangeAspect="1"/>
          </p:cNvPicPr>
          <p:nvPr/>
        </p:nvPicPr>
        <p:blipFill>
          <a:blip r:embed="rId3"/>
          <a:srcRect l="65360" t="32606" r="4896" b="34269"/>
          <a:stretch>
            <a:fillRect/>
          </a:stretch>
        </p:blipFill>
        <p:spPr>
          <a:xfrm>
            <a:off x="8319514" y="1035710"/>
            <a:ext cx="7661204" cy="3945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G_3647.JPG" descr="IMG_3647.JPG"/>
          <p:cNvPicPr>
            <a:picLocks noChangeAspect="1"/>
          </p:cNvPicPr>
          <p:nvPr/>
        </p:nvPicPr>
        <p:blipFill>
          <a:blip r:embed="rId3"/>
          <a:srcRect l="4896" t="32606" r="65357" b="34269"/>
          <a:stretch>
            <a:fillRect/>
          </a:stretch>
        </p:blipFill>
        <p:spPr>
          <a:xfrm>
            <a:off x="275278" y="914497"/>
            <a:ext cx="8132143" cy="4187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46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774</Words>
  <Application>Microsoft Macintosh PowerPoint</Application>
  <PresentationFormat>Personalizzato</PresentationFormat>
  <Paragraphs>350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Showroom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occlusal contacts</vt:lpstr>
      <vt:lpstr>PROTRUSIVE AND LATERAL MOVEMENTS</vt:lpstr>
      <vt:lpstr>Presentazione di PowerPoint</vt:lpstr>
      <vt:lpstr>post-operative radiographs</vt:lpstr>
      <vt:lpstr>post-op radiographs</vt:lpstr>
      <vt:lpstr>other views</vt:lpstr>
      <vt:lpstr>other views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Mario Bresciano</cp:lastModifiedBy>
  <cp:revision>9</cp:revision>
  <dcterms:modified xsi:type="dcterms:W3CDTF">2021-02-28T17:39:50Z</dcterms:modified>
</cp:coreProperties>
</file>